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jpeg" ContentType="image/jpe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2481910f074443f" /><Relationship Type="http://schemas.openxmlformats.org/officeDocument/2006/relationships/extended-properties" Target="/docProps/app.xml" Id="Re9ca0e8449504cec" /><Relationship Type="http://schemas.openxmlformats.org/officeDocument/2006/relationships/officeDocument" Target="/ppt/presentation.xml" Id="R45de90c56e82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d656a739d94bbe"/>
  </p:sldMasterIdLst>
  <p:notesMasterIdLst>
    <p:notesMasterId xmlns:r="http://schemas.openxmlformats.org/officeDocument/2006/relationships" r:id="R1c1b562fbfc64a1d"/>
  </p:notesMasterIdLst>
  <p:sldIdLst>
    <p:sldId xmlns:r="http://schemas.openxmlformats.org/officeDocument/2006/relationships" id="256" r:id="R704bab8b8af64fab"/>
    <p:sldId xmlns:r="http://schemas.openxmlformats.org/officeDocument/2006/relationships" id="257" r:id="R061b9be613bf4d00"/>
    <p:sldId xmlns:r="http://schemas.openxmlformats.org/officeDocument/2006/relationships" id="258" r:id="R3bb84c1cfdb046af"/>
    <p:sldId xmlns:r="http://schemas.openxmlformats.org/officeDocument/2006/relationships" id="259" r:id="Rd755850aa2214199"/>
    <p:sldId xmlns:r="http://schemas.openxmlformats.org/officeDocument/2006/relationships" id="260" r:id="R710fe45e6c204ce1"/>
    <p:sldId xmlns:r="http://schemas.openxmlformats.org/officeDocument/2006/relationships" id="261" r:id="Rab500f9bdc0c4d46"/>
    <p:sldId xmlns:r="http://schemas.openxmlformats.org/officeDocument/2006/relationships" id="262" r:id="R92dad93823d14274"/>
    <p:sldId xmlns:r="http://schemas.openxmlformats.org/officeDocument/2006/relationships" id="263" r:id="R4250641887514a33"/>
    <p:sldId xmlns:r="http://schemas.openxmlformats.org/officeDocument/2006/relationships" id="264" r:id="Rbd2f8afb503a47e0"/>
    <p:sldId xmlns:r="http://schemas.openxmlformats.org/officeDocument/2006/relationships" id="265" r:id="R0cfabac093034019"/>
    <p:sldId xmlns:r="http://schemas.openxmlformats.org/officeDocument/2006/relationships" id="266" r:id="Rbdd6562a890d4b24"/>
    <p:sldId xmlns:r="http://schemas.openxmlformats.org/officeDocument/2006/relationships" id="267" r:id="R6e72f30fd73a4302"/>
    <p:sldId xmlns:r="http://schemas.openxmlformats.org/officeDocument/2006/relationships" id="268" r:id="R8a17bbbcd09a407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656a739d94bbe" /><Relationship Type="http://schemas.openxmlformats.org/officeDocument/2006/relationships/theme" Target="/ppt/theme/theme1.xml" Id="R9287e8f01fb64978" /><Relationship Type="http://schemas.openxmlformats.org/officeDocument/2006/relationships/notesMaster" Target="/ppt/notesMasters/notesMaster1.xml" Id="R1c1b562fbfc64a1d" /><Relationship Type="http://schemas.openxmlformats.org/officeDocument/2006/relationships/presProps" Target="/ppt/presProps.xml" Id="Re7b0c20f004a4049" /><Relationship Type="http://schemas.openxmlformats.org/officeDocument/2006/relationships/viewProps" Target="/ppt/viewProps.xml" Id="Rcaa23d7e19f64467" /><Relationship Type="http://schemas.openxmlformats.org/officeDocument/2006/relationships/tableStyles" Target="/ppt/tableStyles.xml" Id="Re7c31c380596447e" /><Relationship Type="http://schemas.openxmlformats.org/officeDocument/2006/relationships/slide" Target="/ppt/slides/slide1.xml" Id="R704bab8b8af64fab" /><Relationship Type="http://schemas.openxmlformats.org/officeDocument/2006/relationships/slide" Target="/ppt/slides/slide2.xml" Id="R061b9be613bf4d00" /><Relationship Type="http://schemas.openxmlformats.org/officeDocument/2006/relationships/slide" Target="/ppt/slides/slide3.xml" Id="R3bb84c1cfdb046af" /><Relationship Type="http://schemas.openxmlformats.org/officeDocument/2006/relationships/slide" Target="/ppt/slides/slide4.xml" Id="Rd755850aa2214199" /><Relationship Type="http://schemas.openxmlformats.org/officeDocument/2006/relationships/slide" Target="/ppt/slides/slide5.xml" Id="R710fe45e6c204ce1" /><Relationship Type="http://schemas.openxmlformats.org/officeDocument/2006/relationships/slide" Target="/ppt/slides/slide6.xml" Id="Rab500f9bdc0c4d46" /><Relationship Type="http://schemas.openxmlformats.org/officeDocument/2006/relationships/slide" Target="/ppt/slides/slide7.xml" Id="R92dad93823d14274" /><Relationship Type="http://schemas.openxmlformats.org/officeDocument/2006/relationships/slide" Target="/ppt/slides/slide8.xml" Id="R4250641887514a33" /><Relationship Type="http://schemas.openxmlformats.org/officeDocument/2006/relationships/slide" Target="/ppt/slides/slide9.xml" Id="Rbd2f8afb503a47e0" /><Relationship Type="http://schemas.openxmlformats.org/officeDocument/2006/relationships/slide" Target="/ppt/slides/slide10.xml" Id="R0cfabac093034019" /><Relationship Type="http://schemas.openxmlformats.org/officeDocument/2006/relationships/slide" Target="/ppt/slides/slide11.xml" Id="Rbdd6562a890d4b24" /><Relationship Type="http://schemas.openxmlformats.org/officeDocument/2006/relationships/slide" Target="/ppt/slides/slide12.xml" Id="R6e72f30fd73a4302" /><Relationship Type="http://schemas.openxmlformats.org/officeDocument/2006/relationships/slide" Target="/ppt/slides/slide13.xml" Id="R8a17bbbcd09a407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e58d9c98d33f404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b8871e3820e4464" /><Relationship Type="http://schemas.openxmlformats.org/officeDocument/2006/relationships/notesMaster" Target="/ppt/notesMasters/notesMaster1.xml" Id="R2b9f59bc744e4dd0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9c86b2a20cd8430c" /><Relationship Type="http://schemas.openxmlformats.org/officeDocument/2006/relationships/notesMaster" Target="/ppt/notesMasters/notesMaster1.xml" Id="R92b8f6c9c7504694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5cd3bab9e39d4f59" /><Relationship Type="http://schemas.openxmlformats.org/officeDocument/2006/relationships/notesMaster" Target="/ppt/notesMasters/notesMaster1.xml" Id="Rab0d41eec14f4854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0cd5e63977be440b" /><Relationship Type="http://schemas.openxmlformats.org/officeDocument/2006/relationships/notesMaster" Target="/ppt/notesMasters/notesMaster1.xml" Id="R8acd462e5e184715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7a70fd9868284236" /><Relationship Type="http://schemas.openxmlformats.org/officeDocument/2006/relationships/notesMaster" Target="/ppt/notesMasters/notesMaster1.xml" Id="Ra89731bda0954cd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aaed8f46eb94fd2" /><Relationship Type="http://schemas.openxmlformats.org/officeDocument/2006/relationships/notesMaster" Target="/ppt/notesMasters/notesMaster1.xml" Id="R1bb7c04329a9413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e1ac3aa238f4bdd" /><Relationship Type="http://schemas.openxmlformats.org/officeDocument/2006/relationships/notesMaster" Target="/ppt/notesMasters/notesMaster1.xml" Id="R085a1c4ba27b47cb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fbcbeaa9f3ef4a6e" /><Relationship Type="http://schemas.openxmlformats.org/officeDocument/2006/relationships/notesMaster" Target="/ppt/notesMasters/notesMaster1.xml" Id="R3424157ea9e64fa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d80f25e2054646b5" /><Relationship Type="http://schemas.openxmlformats.org/officeDocument/2006/relationships/notesMaster" Target="/ppt/notesMasters/notesMaster1.xml" Id="Rfa02cf5895f745d2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f03068c933c47f8" /><Relationship Type="http://schemas.openxmlformats.org/officeDocument/2006/relationships/notesMaster" Target="/ppt/notesMasters/notesMaster1.xml" Id="Rd30dc1a4245c4e26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a2d41b0ba0eb4543" /><Relationship Type="http://schemas.openxmlformats.org/officeDocument/2006/relationships/notesMaster" Target="/ppt/notesMasters/notesMaster1.xml" Id="R7bc95da51a464f5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513016985d9240ce" /><Relationship Type="http://schemas.openxmlformats.org/officeDocument/2006/relationships/notesMaster" Target="/ppt/notesMasters/notesMaster1.xml" Id="R807f45c31fa84ccd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e41434f30f4c4b25" /><Relationship Type="http://schemas.openxmlformats.org/officeDocument/2006/relationships/notesMaster" Target="/ppt/notesMasters/notesMaster1.xml" Id="R5d4c70480cb54ad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e7f302bc54bc4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8fda9394bea424b" /><Relationship Type="http://schemas.openxmlformats.org/officeDocument/2006/relationships/slideLayout" Target="/ppt/slideLayouts/slideLayout2.xml" Id="Rdab24d9418a8446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24d9418a8446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e2394140de54c6f" /><Relationship Type="http://schemas.openxmlformats.org/officeDocument/2006/relationships/image" Target="/ppt/media/image.png" Id="Ra78bbad5e9434c89" /><Relationship Type="http://schemas.openxmlformats.org/officeDocument/2006/relationships/notesSlide" Target="/ppt/notesSlides/notesSlide1.xml" Id="Rd3e95bb6c3f8411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8f63d728e4d4595" /><Relationship Type="http://schemas.openxmlformats.org/officeDocument/2006/relationships/image" Target="/ppt/media/image11.png" Id="R1ea5b1fe631243c3" /><Relationship Type="http://schemas.openxmlformats.org/officeDocument/2006/relationships/notesSlide" Target="/ppt/notesSlides/notesSlide10.xml" Id="Rd44f5858e5d34f0b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da9604c30841d3" /><Relationship Type="http://schemas.openxmlformats.org/officeDocument/2006/relationships/image" Target="/ppt/media/image12.png" Id="Rb30746abb89141ab" /><Relationship Type="http://schemas.openxmlformats.org/officeDocument/2006/relationships/notesSlide" Target="/ppt/notesSlides/notesSlide11.xml" Id="R563431085e1f4750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14fa7854aa4d33" /><Relationship Type="http://schemas.openxmlformats.org/officeDocument/2006/relationships/image" Target="/ppt/media/image13.png" Id="Rf6fe869688fb47d3" /><Relationship Type="http://schemas.openxmlformats.org/officeDocument/2006/relationships/notesSlide" Target="/ppt/notesSlides/notesSlide12.xml" Id="R3995b1be0f384038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3188c0f62b4488a" /><Relationship Type="http://schemas.openxmlformats.org/officeDocument/2006/relationships/image" Target="/ppt/media/image14.png" Id="R773cc57459cd4054" /><Relationship Type="http://schemas.openxmlformats.org/officeDocument/2006/relationships/image" Target="/ppt/media/image.jpeg" Id="R56286dbaf5a74ac5" /><Relationship Type="http://schemas.openxmlformats.org/officeDocument/2006/relationships/notesSlide" Target="/ppt/notesSlides/notesSlide13.xml" Id="R293176bf2a69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78ebcba4bc349d0" /><Relationship Type="http://schemas.openxmlformats.org/officeDocument/2006/relationships/image" Target="/ppt/media/image2.png" Id="R35db2250d4924f8b" /><Relationship Type="http://schemas.openxmlformats.org/officeDocument/2006/relationships/notesSlide" Target="/ppt/notesSlides/notesSlide2.xml" Id="R47fce4182fe549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fff150094684ef3" /><Relationship Type="http://schemas.openxmlformats.org/officeDocument/2006/relationships/image" Target="/ppt/media/image3.png" Id="R39e2b6caf7554ee9" /><Relationship Type="http://schemas.openxmlformats.org/officeDocument/2006/relationships/image" Target="/ppt/media/image4.png" Id="R288274f29c544be1" /><Relationship Type="http://schemas.openxmlformats.org/officeDocument/2006/relationships/notesSlide" Target="/ppt/notesSlides/notesSlide3.xml" Id="R3c8b507577c9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7cf8d6ff1f74b16" /><Relationship Type="http://schemas.openxmlformats.org/officeDocument/2006/relationships/image" Target="/ppt/media/image5.png" Id="R3ff7f276d4f54fd5" /><Relationship Type="http://schemas.openxmlformats.org/officeDocument/2006/relationships/notesSlide" Target="/ppt/notesSlides/notesSlide4.xml" Id="Re0b1eb0ca6154f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28ac08d182846a1" /><Relationship Type="http://schemas.openxmlformats.org/officeDocument/2006/relationships/image" Target="/ppt/media/image6.png" Id="R66a5c7cb23144f24" /><Relationship Type="http://schemas.openxmlformats.org/officeDocument/2006/relationships/notesSlide" Target="/ppt/notesSlides/notesSlide5.xml" Id="Rb7781fc02e5e40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0f251de8d8e40b5" /><Relationship Type="http://schemas.openxmlformats.org/officeDocument/2006/relationships/image" Target="/ppt/media/image7.png" Id="R4a3b7df40af440d8" /><Relationship Type="http://schemas.openxmlformats.org/officeDocument/2006/relationships/notesSlide" Target="/ppt/notesSlides/notesSlide6.xml" Id="Rd4926dda612045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e8dec56b5f416b" /><Relationship Type="http://schemas.openxmlformats.org/officeDocument/2006/relationships/image" Target="/ppt/media/image8.png" Id="R97e623291df14873" /><Relationship Type="http://schemas.openxmlformats.org/officeDocument/2006/relationships/notesSlide" Target="/ppt/notesSlides/notesSlide7.xml" Id="Rde62cc5dd1924c10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c2afb0572174177" /><Relationship Type="http://schemas.openxmlformats.org/officeDocument/2006/relationships/image" Target="/ppt/media/image9.png" Id="R9e69becd651c42c1" /><Relationship Type="http://schemas.openxmlformats.org/officeDocument/2006/relationships/notesSlide" Target="/ppt/notesSlides/notesSlide8.xml" Id="Rd097319780bd415b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22df17e1094d97" /><Relationship Type="http://schemas.openxmlformats.org/officeDocument/2006/relationships/image" Target="/ppt/media/image10.png" Id="R602f1feceed84b33" /><Relationship Type="http://schemas.openxmlformats.org/officeDocument/2006/relationships/notesSlide" Target="/ppt/notesSlides/notesSlide9.xml" Id="R33230c674b1c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78B5AD1F-9A8E-4FA7-8BE0-D9BE2C7FF8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D21DB29-87D7-441B-9590-323928F4F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0"/>
            <a:ext cx="3276600" cy="3276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B1CDAB2-F724-4AB2-BBF2-8EECACAE2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704850"/>
            <a:ext cx="2438400" cy="2438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pic>
        <p:nvPicPr>
          <p:cNvPr id="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78bbad5e9434c89"/>
          <a:stretch xmlns:a="http://schemas.openxmlformats.org/drawingml/2006/main"/>
        </p:blipFill>
        <p:spPr>
          <a:xfrm xmlns:a="http://schemas.openxmlformats.org/drawingml/2006/main">
            <a:off x="666750" y="590550"/>
            <a:ext cx="590550" cy="590550"/>
          </a:xfrm>
          <a:prstGeom xmlns:a="http://schemas.openxmlformats.org/drawingml/2006/main" prst="rect">
            <a:avLst/>
          </a:prstGeom>
        </p:spPr>
      </p:pic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BA5BC54-B45A-4579-8B56-68B51FA21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800100"/>
            <a:ext cx="34290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500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A36F9DF-FC3B-4CCC-B389-451841B1E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84785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AB4D75C-6255-4481-B9F6-4F771C629C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175260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AKADEMIE-VORLESUNG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8FA576F-77AD-4D0B-959C-B40D6CBA37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190750"/>
            <a:ext cx="5810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375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Titel der Vorlesung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1D483A4-4409-4ED4-8669-47FFD43F82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086100"/>
            <a:ext cx="57150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5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Untertitel oder Leitthese in einem ruhigen, präzisen Satz.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BBAF9F9-AE01-4F15-A728-E95AF5922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62400"/>
            <a:ext cx="114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CFB5846-9836-4610-AED1-65F76CDCEF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67200"/>
            <a:ext cx="4953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Modul 01 | Datum | Dozent:in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B676552-376A-4154-9CF5-BAA47E5E7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752850"/>
            <a:ext cx="333375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F7F1792-5AD9-4245-B16B-7F174B8ECF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038600"/>
            <a:ext cx="27622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 statt Kapital.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4120DD5-0842-47C4-9897-E191E24E6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457700"/>
            <a:ext cx="2762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Für Mensch, Planet und Demokratie.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F76A306-DC02-4828-82E8-932E6B5C1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460C7A-3C7E-4965-A787-BCA7E9211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01 / 13</a:t>
            </a:r>
          </a:p>
        </p:txBody>
      </p:sp>
    </p:spTree>
    <p:extLst>
      <p:ext uri="{BB962C8B-B14F-4D97-AF65-F5344CB8AC3E}">
        <p14:creationId xmlns:p14="http://schemas.microsoft.com/office/powerpoint/2010/main" val="1288149991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1DCDE59B-8B2E-494B-B690-459DAC93D9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ea5b1fe631243c3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5064D1A-08C7-4AB3-B1D7-1A703CEA2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4252FE8-DC55-4DDD-946F-069E69A2D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2F189CF-9C0D-4835-8961-E1F0AA981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DATENFOLIE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186ED7-A12E-463F-8735-4831385AF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Charts beweisen genau eine Aussage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2618534-1345-4164-8881-182E4E992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Für Umfragen, Wirkungsprofile, Scorecards oder Vorher-Nachher-Vergleiche. Direkt beschriften statt Legenden verstecken.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295103C-0883-48B8-BE7B-E7CC2F5AC8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A86749-892F-43F5-BA4A-8CAD82EC7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10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003A1C5-8D05-4EE0-8D93-FBFB945A0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876550"/>
            <a:ext cx="590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Beispiel: Wirkungsprofil nach Bewertungsdimension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AF573A5-BEFC-4366-A423-3538D0A49F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543300"/>
            <a:ext cx="590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0">
            <a:solidFill>
              <a:srgbClr val="EFE7D9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62BB08B-3920-441F-977D-0447966F0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543300"/>
            <a:ext cx="484251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6070109-2351-4187-92E8-43FD41E86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1470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Gesellschaftlicher Nutzen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459079F-0104-4FDA-8463-29B2B7C87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3533775"/>
            <a:ext cx="5334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1AE3870-65E2-4BA2-A3FC-543708905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210050"/>
            <a:ext cx="590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0">
            <a:solidFill>
              <a:srgbClr val="EFE7D9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AF764F-2334-45C1-91E5-5114139F8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210050"/>
            <a:ext cx="377952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4966A53-DE37-430A-A6C2-06FB4CDEC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98145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Demokratische Anschlussfaehigkeit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CD4A122-5C34-4504-A2DB-722950793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4200525"/>
            <a:ext cx="5334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64%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7772C4A-2F7D-4226-AC5F-A82DAAA3A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876800"/>
            <a:ext cx="590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0">
            <a:solidFill>
              <a:srgbClr val="EFE7D9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B64050D-12C1-462E-96B7-4C5D660BDF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876800"/>
            <a:ext cx="224409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91B4B19-28CC-4027-BBCE-611E091D5C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64820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Transformationsrisiko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B66FF64-7C95-4BB9-90CE-A9137039E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19950" y="4867275"/>
            <a:ext cx="5334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38%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056F3A0-06DB-46EF-89EE-7233E536C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390900"/>
            <a:ext cx="2343150" cy="1447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5EA9675-F6A5-47F6-AB5D-FE68574D8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3638550"/>
            <a:ext cx="18097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Leseregel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C9D5A7F-ECCB-4833-8060-0C90A1B41C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40005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Wenige Farben. Eine Achse. Keine Legende, wenn direkte Labels möglich sind.</a:t>
            </a:r>
          </a:p>
        </p:txBody>
      </p:sp>
    </p:spTree>
    <p:extLst>
      <p:ext uri="{BB962C8B-B14F-4D97-AF65-F5344CB8AC3E}">
        <p14:creationId xmlns:p14="http://schemas.microsoft.com/office/powerpoint/2010/main" val="1749050473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9294997C-B7DF-46E7-9899-A24FF68CF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30746abb89141ab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B17B556-F63C-415A-8E7E-5FF4C0594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97241F2-A8C2-48E9-B2BD-491A5E272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CA755BF-8177-4853-B19E-6F04869E7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FALLSTUDIE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18962BA-D6B8-4461-8340-B1648C4B40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Kontext, Entscheidung, Wirkung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75EB6CE-7234-4047-9760-E29E0483C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Für Praxisbeispiele aus Staat, Markt, Kommune, Unternehmen, Medien oder Bildung.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FF43FB6-D6B5-4012-8D47-11B836D59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3B6FFD2-8158-4502-AEF6-0E2BBE4945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11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4541BFC-9477-4E55-BB9C-3EC81A01F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09900"/>
            <a:ext cx="28575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F025D8E-6977-4870-BCFF-171FE07A0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162300"/>
            <a:ext cx="2514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Ausgangslage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154F982-B7E2-4987-B63B-C7FF08929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486150"/>
            <a:ext cx="25146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Entscheidung steht an? Welche heutige Logik dominiert?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B62CEF6-9668-4F88-B41B-7029C8AFAD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76700" y="3009900"/>
            <a:ext cx="28575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D81CFE9-57A5-4133-8F7A-2EBE9A06A9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3162300"/>
            <a:ext cx="2514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Wirkungslogik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E0F7623-DDE2-46FD-8D76-0FDA97F7B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3486150"/>
            <a:ext cx="25146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Zustände werden sichtbar, die vorher verdeckt blieben?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E24F318-FB6E-4E35-9C2A-0FDD43F8F5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3009900"/>
            <a:ext cx="28575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FA7AB49-E00A-4FDB-BE6D-CD97952A12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81900" y="3162300"/>
            <a:ext cx="2514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Konsequenz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C9FA919-5015-412B-B165-C83D58AD3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81900" y="3486150"/>
            <a:ext cx="25146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Was ändert sich in Steuerung, Kapitalallokation oder Verantwortung?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ABFD67F-1C82-4FE6-B6B6-1E3D0F597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5143500"/>
            <a:ext cx="95059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Optional: kurzer Quellhinweis oder Diskussionsfrage</a:t>
            </a:r>
          </a:p>
        </p:txBody>
      </p:sp>
    </p:spTree>
    <p:extLst>
      <p:ext uri="{BB962C8B-B14F-4D97-AF65-F5344CB8AC3E}">
        <p14:creationId xmlns:p14="http://schemas.microsoft.com/office/powerpoint/2010/main" val="1187195370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D4A7EC36-7268-4F82-BE40-FABA1E588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6fe869688fb47d3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6BB3E5F-2DF9-4622-A63C-73BC4D944C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9695B70-75CC-4FD5-A2B6-8DEFC7374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64000F0-418E-481C-A977-48400394DD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ZITAT / KERNGEDANKE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6777B11-62E5-484D-8993-34D299D91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Ein Gedanke pro Folie.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BF2D51D-BC9F-479C-864D-CD210224D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Für Übergänge, Pausen, Zusammenfassungen oder Diskussionseinstiege.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A6A5DE0-2D87-4EBE-B9D5-75C8E8996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940E1A7-7CA7-4FD4-A2A4-E5A28165A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12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4F0539F-48FB-4E2F-8291-DAD9E01E4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028950"/>
            <a:ext cx="80581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2625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2625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„Wohlstand entsteht nicht durch Geldbewegung, sondern durch positive Zustandsveraenderung.“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88CBEC0-B6AB-4637-802F-CFBB19D44E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86350" y="4552950"/>
            <a:ext cx="11049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2181E77-B1D8-423D-8D25-BDC1CD664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876800"/>
            <a:ext cx="36576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Quelle oder Kontext</a:t>
            </a:r>
          </a:p>
        </p:txBody>
      </p:sp>
    </p:spTree>
    <p:extLst>
      <p:ext uri="{BB962C8B-B14F-4D97-AF65-F5344CB8AC3E}">
        <p14:creationId xmlns:p14="http://schemas.microsoft.com/office/powerpoint/2010/main" val="1599944704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007B4962-E5AC-4A64-8DF5-2BDA8CF61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73cc57459cd4054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55B25EC-B7E6-4996-8BB9-E83E45F3D4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2C260DD-5CD1-4F47-837C-071B6FC721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CE1595B-3124-43FE-AB09-042BE9E87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QUELLEN / APPENDIX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991A2A6-EACD-4DA4-B9AB-C1E81E354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Belege bleiben ruhig sichtbar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8E064C-72F9-4203-9F4D-77DE771EB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Nutze diese Folie für Literatur, Datenquellen, weiterführende Dokumente oder einen kompakten Abschluss.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AF01EF0-925C-4389-9A86-677AB56CC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C543E25-0F6D-4E3B-8BE2-725A8EB15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13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B44A608-BED1-4C48-AB34-5D2560991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971800"/>
            <a:ext cx="4953000" cy="2209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E79B9D3-D7DF-492D-A5A1-DAAF16B40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219450"/>
            <a:ext cx="20002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5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Quellen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EB80C8A-FACB-4CC1-AB91-2C6FCF2DA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714750"/>
            <a:ext cx="400050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1. Grundlagenwerk / Kapitel</a:t>
            </a:r>
          </a:p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2. Brand Guide Wirkungsökonomie</a:t>
            </a:r>
          </a:p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3. Datenquelle oder Dokument</a:t>
            </a:r>
          </a:p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4. Weiterführende Akademie-Materialien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45C8EC-A839-4C2E-B78C-E26453C32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876550"/>
            <a:ext cx="3086100" cy="266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pic>
        <p:nvPicPr>
          <p:cNvPr id="1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6286dbaf5a74ac5"/>
          <a:stretch xmlns:a="http://schemas.openxmlformats.org/drawingml/2006/main"/>
        </p:blipFill>
        <p:spPr>
          <a:xfrm xmlns:a="http://schemas.openxmlformats.org/drawingml/2006/main">
            <a:off x="7512050" y="3028950"/>
            <a:ext cx="1397000" cy="2095500"/>
          </a:xfrm>
          <a:prstGeom xmlns:a="http://schemas.openxmlformats.org/drawingml/2006/main" prst="rect">
            <a:avLst/>
          </a:prstGeom>
        </p:spPr>
      </p:pic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FC7834C-03A9-4851-8910-6432D95B7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5200650"/>
            <a:ext cx="2628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Referenz: angefügtes Brand-Guide</a:t>
            </a:r>
          </a:p>
        </p:txBody>
      </p:sp>
    </p:spTree>
    <p:extLst>
      <p:ext uri="{BB962C8B-B14F-4D97-AF65-F5344CB8AC3E}">
        <p14:creationId xmlns:p14="http://schemas.microsoft.com/office/powerpoint/2010/main" val="1822949335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4E2F66E9-3F91-4E43-8222-439C7050AF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5db2250d4924f8b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3998E66-E5E2-40FA-8232-FC94F104F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A3684A-3C50-4077-8299-5A5D9AFCE0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BE65A0F-0026-4D57-9987-7EDEE86A1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MASTER-LOGIK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5678F4A-DEB8-4099-ADDA-9EAD07125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Layoutbibliothek für Vorlesungen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A1EA3CC-17D0-4E60-AEB0-801722AAE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Diese Folien sind als wiederverwendbare Master-Slides angelegt: kopieren, Inhalte ersetzen, Farben und Abstände beibehalten.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E4488BC-FC28-4490-BC73-198C35732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3CA0003-2A1C-43E3-ADEF-5AFD1EA84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02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ACAE1C6-6C0F-4C3B-8FF7-C241BF7C4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028950"/>
            <a:ext cx="21336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5757C96-02AF-49CA-A6F8-D4E598EDA2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00400"/>
            <a:ext cx="342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74B34FE-BAAF-4769-B89C-D038B94B9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3200400"/>
            <a:ext cx="1257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Cover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8787FAB-7E0F-42C5-A56A-CD61508A5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543300"/>
            <a:ext cx="1790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E9A9AC5-137C-4293-9346-0C4ABCBEC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3028950"/>
            <a:ext cx="21336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B153C86-3C1F-4221-803A-B597074B4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200400"/>
            <a:ext cx="342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03B655D-2445-4125-80BC-FF49B7322F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3200400"/>
            <a:ext cx="1257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Kapiteltrenner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63807E1-B738-4F49-B9C6-280CB1341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543300"/>
            <a:ext cx="1790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896E0FD-F29F-41EF-BBEE-2457A5813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38850" y="3028950"/>
            <a:ext cx="21336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7EB209E-2B2C-4E33-A243-50B95EA02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200400"/>
            <a:ext cx="342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62D1214-A795-4940-8EB3-AC7E3B9B5B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3200400"/>
            <a:ext cx="1257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Agenda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8477C5F-69BD-4066-9E1C-0B30FA157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543300"/>
            <a:ext cx="1790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D9C15D3-E42F-4E15-BE08-A7709DEEC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3028950"/>
            <a:ext cx="21336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67AF8B4-340F-417F-8633-AD4D8F623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3200400"/>
            <a:ext cx="342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A2440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A2440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4E2921F-40DF-4762-B498-78CFC3AD3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3200400"/>
            <a:ext cx="1257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Konzept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4D58507-8136-42DD-9F0E-C8F71341B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3543300"/>
            <a:ext cx="1790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A2440"/>
          </a:solidFill>
          <a:ln xmlns:a="http://schemas.openxmlformats.org/drawingml/2006/main" w="0">
            <a:solidFill>
              <a:srgbClr val="1A2440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E4C64E3-8E28-493B-848C-C61B314FEC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71950"/>
            <a:ext cx="21336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4017618-392D-498D-9642-B3D5B6124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343400"/>
            <a:ext cx="342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BE01A2B-1A55-457D-9A17-2C1803D71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4343400"/>
            <a:ext cx="1257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Modell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A6784AA-13E0-4AE7-A892-5BF89BA869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686300"/>
            <a:ext cx="1790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E50D7E3-5C67-4E6E-A4D0-A746932E2F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4171950"/>
            <a:ext cx="21336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B8B11AD-2474-4D9C-A48F-E014A8C64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343400"/>
            <a:ext cx="342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C4D6EB3-E99F-4E9D-8854-448E9AE9D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4343400"/>
            <a:ext cx="1257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Vergleich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2CBC7A1-DF3D-417A-9309-C8006A1D8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86300"/>
            <a:ext cx="1790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DA33E65-7629-4122-A0EF-CFDF179F4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38850" y="4171950"/>
            <a:ext cx="21336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480479D-4B9D-4DF1-A105-FDD63B42E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4343400"/>
            <a:ext cx="342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6E70827-5958-4613-892C-112272C0B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4343400"/>
            <a:ext cx="1257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Datenchart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83F03E8-0585-4BE2-A3B5-1AB348F0C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4686300"/>
            <a:ext cx="1790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7E3A389-0A3D-43DC-8199-70D8378BD5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4171950"/>
            <a:ext cx="21336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601186B-2C94-45E2-BE72-68D9D9AD69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4343400"/>
            <a:ext cx="3429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84D195B-E40B-4512-A980-FF50545FD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15450" y="4343400"/>
            <a:ext cx="1257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Quelle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4016F872-202D-49B0-90EC-67FF0F901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4686300"/>
            <a:ext cx="1790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C655B"/>
          </a:solidFill>
          <a:ln xmlns:a="http://schemas.openxmlformats.org/drawingml/2006/main" w="0">
            <a:solidFill>
              <a:srgbClr val="6C655B"/>
            </a:solidFill>
            <a:prstDash val="solid"/>
          </a:ln>
        </p:spPr>
      </p:sp>
    </p:spTree>
    <p:extLst>
      <p:ext uri="{BB962C8B-B14F-4D97-AF65-F5344CB8AC3E}">
        <p14:creationId xmlns:p14="http://schemas.microsoft.com/office/powerpoint/2010/main" val="91609392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410F078B-1E21-476A-ADA9-E5C382AE1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9e2b6caf7554ee9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AF640CC-9544-4292-9552-F5FB94260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F33A5F2-6229-4401-A8FF-616983253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A3B5B3-30E0-4D13-A8CA-27789DE17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BRAND-SYSTEM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58D92B5-55B8-49F4-A9DA-C049668B9F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Ruhig, institutionell, systemisch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9EBF114-2399-449B-987B-25D40BF37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Palette, Typografie und Logo-Anwendung sind auf Vortragssituationen ausgelegt: gut lesbar, nicht dekorativ, mit klarer Argumentationsführung.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E11FD9D-1EBB-4B98-B06F-281B9C1FC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2AE4BA5-38A4-41C7-8D64-B61533A37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03 / 13</a:t>
            </a:r>
          </a:p>
        </p:txBody>
      </p:sp>
      <p:pic>
        <p:nvPicPr>
          <p:cNvPr id="1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88274f29c544be1"/>
          <a:stretch xmlns:a="http://schemas.openxmlformats.org/drawingml/2006/main"/>
        </p:blipFill>
        <p:spPr>
          <a:xfrm xmlns:a="http://schemas.openxmlformats.org/drawingml/2006/main">
            <a:off x="971550" y="2952750"/>
            <a:ext cx="838200" cy="838200"/>
          </a:xfrm>
          <a:prstGeom xmlns:a="http://schemas.openxmlformats.org/drawingml/2006/main" prst="rect">
            <a:avLst/>
          </a:prstGeom>
        </p:spPr>
      </p:pic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5550832-99F3-46DF-8663-749377A49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3257550"/>
            <a:ext cx="33147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0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400BE06-4888-43CE-8C5D-46D0E1E0FB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576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Headlines: Georgia / Source Serif 4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6AEFC97-D54D-4437-90F8-CE3F881BE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438650"/>
            <a:ext cx="44767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Body, Tabellen, Fußnoten: Aptos / Inter. Keine Marketingfloskeln. Titel sind als These formuliert.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EFF6385-BE18-4ADD-90A4-E88781F719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2952750"/>
            <a:ext cx="1219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F08CE73-8DC7-4957-90FE-ADF56CED0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344805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Navy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CA66749-9CA6-45CC-BD7D-441DE8778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361950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#0B1020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C92F990-B7FB-4EFD-BAC8-F27E44702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2952750"/>
            <a:ext cx="1219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0">
            <a:solidFill>
              <a:srgbClr val="EFE7D9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2B40597-E0DE-4536-AA42-09FCF2D31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344805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Ivory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90611C5-DB0D-4E5F-8DDD-BF2A501B9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361950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#EFE7D9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7682FAF-1B2A-4703-A229-9181F2EAB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2952750"/>
            <a:ext cx="1219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F840902-0744-4E63-8141-7B765C653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344805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Green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255AFC6-FDE7-48AF-AE04-481EAAECF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361950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#2F7D5C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8425B79-84F3-4663-89A3-EE7711A06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4076700"/>
            <a:ext cx="1219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C0B55B6-8332-499E-B847-B5568C4A32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457200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Gold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510C936-3DAF-4CAB-A46A-629FBB797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474345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#C89B3C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642086E-A9BC-4A18-9B3B-9674F8CE5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4076700"/>
            <a:ext cx="1219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B96FDAF-6AC7-40BA-8E9F-6695892CC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457200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Coral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FF2CEF3-F14F-4DDA-AB52-6A5378FCD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474345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#C85A4A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38FD70C-5702-4072-BFBC-F921EC2C2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4076700"/>
            <a:ext cx="1219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22222"/>
          </a:solidFill>
          <a:ln xmlns:a="http://schemas.openxmlformats.org/drawingml/2006/main" w="0">
            <a:solidFill>
              <a:srgbClr val="222222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9F0E21C-34AA-42C6-BCC6-AF69C9F75A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457200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Text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BCD546E-5D93-43D2-9EDF-2132B0FAB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4743450"/>
            <a:ext cx="12192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#222222</a:t>
            </a:r>
          </a:p>
        </p:txBody>
      </p:sp>
    </p:spTree>
    <p:extLst>
      <p:ext uri="{BB962C8B-B14F-4D97-AF65-F5344CB8AC3E}">
        <p14:creationId xmlns:p14="http://schemas.microsoft.com/office/powerpoint/2010/main" val="321828692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BD60E9FA-3445-437B-A54F-99AA9BC7C2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ff7f276d4f54fd5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0A5E050-1452-4992-8820-F05CECBE5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D4F456A-4622-4C6D-8399-13C0B6BED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2286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TEIL 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8B71516-31E8-4613-BE92-9F9233DD7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114550"/>
            <a:ext cx="657225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Kapitel oder</a:t>
            </a:r>
          </a:p>
          <a:p xmlns:a="http://schemas.openxmlformats.org/drawingml/2006/main">
            <a:pPr algn="l">
              <a:defRPr sz="33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Modulüberschrift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17B40AA-A1F3-47BD-98A8-4C9871652C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467100"/>
            <a:ext cx="590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5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Ein Satz, der den Erkenntnisschritt des Kapitels markiert.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DE58A55-6D13-4881-9C6A-4A51DA1BA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08585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4340C6B-AAB4-4383-9FA9-39DE4D53A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06680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Grundlagen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F4DBE50-5DF5-46CC-9E7D-85E69068B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6002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7D3C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DBF1C4C-6564-4A04-A5C3-EE4D11961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158115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Modell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1D7687F-8FD8-499C-B535-B60F615E4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11455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7D3C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BDDF760-707F-409D-93DD-6AB7B2478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09550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Instrumente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367BC19-654F-4AD6-974B-B6C850939A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6289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7D3C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4B2DCF9-5599-43D1-ADFD-61029C7B3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60985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Anwendung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00F92D0-2741-420F-97F7-D6DEB87B8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1257300"/>
            <a:ext cx="19050" cy="1371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D3CA"/>
          </a:solidFill>
          <a:ln xmlns:a="http://schemas.openxmlformats.org/drawingml/2006/main" w="0">
            <a:solidFill>
              <a:srgbClr val="D7D3C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CD73CA0-362A-4756-B714-E2FD8EFFC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3905250"/>
            <a:ext cx="1009650" cy="10096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2421BDC-7024-42B8-9FBB-337659A9D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905250"/>
            <a:ext cx="1009650" cy="10096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C89B3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67C8817-A083-42FF-8E34-DF8BAE7C28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48550" y="3295650"/>
            <a:ext cx="1009650" cy="10096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F6F1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9E07C9-E4E2-40B7-946A-F14884DFF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D1816D5-7E36-4DB3-A62A-568F32C3B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04 / 13</a:t>
            </a:r>
          </a:p>
        </p:txBody>
      </p:sp>
    </p:spTree>
    <p:extLst>
      <p:ext uri="{BB962C8B-B14F-4D97-AF65-F5344CB8AC3E}">
        <p14:creationId xmlns:p14="http://schemas.microsoft.com/office/powerpoint/2010/main" val="1913814597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6D26B13F-FF77-4D21-83B2-50BF6B3FC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6a5c7cb23144f24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966BC6B-CF7D-4CEA-9884-75C2F6175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C11F7E3-1335-4391-8C8A-3CFD8ECFD9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0934F74-2020-401A-92B4-581F2E859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VORLESUNGSBOGEN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9792440-E376-4DB3-BFC9-B0DB727EA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Drei Schritte durch die Vorlesung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AC51AA5-821D-465D-AC2C-2C41FB11B2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Nutze diese Folie als Agenda oder als wiederkehrende Orientierung innerhalb einer 45- bis 90-minütigen Einheit.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A7FCAE7-4483-455B-9944-8B09E155B5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4B9ECE6-01E6-44BB-B9EE-D62C1EB3C5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05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D5A892B-990F-449A-8B44-0F47AD804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38500"/>
            <a:ext cx="2762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C45B6ED-ADA6-49EB-998F-5805D786F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429000"/>
            <a:ext cx="4381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1140BB2-D9FF-4B1A-8A21-938B3E1A5F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4950" y="3390900"/>
            <a:ext cx="1619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Begriff klären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579C7D5-8D56-4BB9-A1DB-E388E87A4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905250"/>
            <a:ext cx="23431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Was wird behauptet, gemessen oder bewertet?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DE7888A-6548-4D70-8A35-BC35F5C4A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238500"/>
            <a:ext cx="2762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DBD4419-3A33-4076-A276-1824A5178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429000"/>
            <a:ext cx="4381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BECC76C-7252-4BE5-BED4-AB60FDDA34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48250" y="3390900"/>
            <a:ext cx="1619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System zeigen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21FE8DD-5A24-4A36-9471-3FE975BC2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905250"/>
            <a:ext cx="23431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Zustände, Wechselwirkungen und Grenzen sind relevant?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80DE5DD-B429-47F0-A54D-0BB60D28B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3238500"/>
            <a:ext cx="27622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498CBA4-F4FF-4940-B162-50F01E9EEA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429000"/>
            <a:ext cx="4381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6A9B22E-B6F7-4E22-A0E8-924E5CFEEE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390900"/>
            <a:ext cx="1619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Anwendung prüfen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7D635AF-9243-4D2E-968E-FB69730177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905250"/>
            <a:ext cx="23431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Entscheidung würde sich durch Wirkung verändern?</a:t>
            </a:r>
          </a:p>
        </p:txBody>
      </p:sp>
    </p:spTree>
    <p:extLst>
      <p:ext uri="{BB962C8B-B14F-4D97-AF65-F5344CB8AC3E}">
        <p14:creationId xmlns:p14="http://schemas.microsoft.com/office/powerpoint/2010/main" val="2089561691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751DF02F-D683-48E0-8276-135EFEF7F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a3b7df40af440d8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0047C3A-6CDD-426C-93FB-66C4BF5A53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A42E3AB-35AC-48D2-A851-A5F9349D9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A7E6F6B-E9E8-4934-A0B1-A57C9EC91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KONZEPTFOLIE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75448F7-0209-487C-9C1E-3660679FB4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Eine starke These trägt die Folie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C334E16-E343-4C0E-A1E5-3B525C4C5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Für Definitionen, zentrale Argumente oder neue Begriffe. Links die Aussage, rechts die Einordnung.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5158BB-36B2-4669-9620-F6BF3E8FE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74AE94B-A50B-40EF-82B2-0ED744E6A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06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2B9B634-4B5B-4A1C-8B96-F35D442510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143250"/>
            <a:ext cx="49530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 bleibt Werkzeug. Wirkung wird Kompass.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6AE34BD-DD9C-43CC-B7D5-6C7265E20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514850"/>
            <a:ext cx="9144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92E49DA-9B87-4063-995D-2062707BF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781550"/>
            <a:ext cx="44386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Ersetze diesen Satz durch die zentrale Vorlesungsthese. Maximal zwei Zeilen, keine weichen Füllwörter.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4953610-99EC-4C10-A360-F422FC94C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990850"/>
            <a:ext cx="3619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D61874A-F06F-4C62-8189-22B46C901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3143250"/>
            <a:ext cx="3276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Begriff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26DC402-AEF1-4208-8CAC-6BA4925F0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3467100"/>
            <a:ext cx="3276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Kurze Definition oder Abgrenzung.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E09D65C-F517-432C-80EE-283C01793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000500"/>
            <a:ext cx="36195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5A0F5C7-E71D-450E-940D-E0C7B0CED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4152900"/>
            <a:ext cx="3276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Warum es zählt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C62BF09-D614-406F-A665-CAAABD2BC6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4476750"/>
            <a:ext cx="3276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Was verändert sich für Märkte, Politik, Unternehmen oder Öffentlichkeit?</a:t>
            </a:r>
          </a:p>
        </p:txBody>
      </p:sp>
    </p:spTree>
    <p:extLst>
      <p:ext uri="{BB962C8B-B14F-4D97-AF65-F5344CB8AC3E}">
        <p14:creationId xmlns:p14="http://schemas.microsoft.com/office/powerpoint/2010/main" val="459164140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D2F05840-9980-4A79-890B-2412DF97F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7e623291df14873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32397CD-4A70-43E1-9C6B-B9ADA1DB50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1497EEE-1445-4CA2-9556-177EB6D7D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A814B44-E3E2-4A52-986C-25B818FFE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MODELLFOLIE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C56D21E-B8A2-4FCE-ACF2-0EBCAC27D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Mensch, Planet, Demokratie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587A751-C5D0-4F05-8402-B675E129E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Diese Folie ist für Grundmodelle, Systemgrenzen und normative Orientierungspunkte gedacht.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2C214C7-052B-4D95-8D10-DF2BDB0F6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B665F18-E371-4BBD-A35F-CF3B5C4EB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07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5A14F04-EA36-4770-8ECD-E37B10065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05350" y="2838450"/>
            <a:ext cx="1714500" cy="1714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0B1020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AE416C1-ED94-4405-8DCA-2566C6BAE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62400" y="4000500"/>
            <a:ext cx="1714500" cy="1714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2F7D5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6178788-7704-43B4-8A20-A3CD1D888C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4000500"/>
            <a:ext cx="1714500" cy="1714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C89B3C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DE081DE-5A2F-4730-94DD-57B6669162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0" y="398145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85753F4-53B9-4C90-9D9D-F4572F6B3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4324350"/>
            <a:ext cx="1219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WIRKUNG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08DFCBB-208A-4065-8EE8-BAC4081ED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335280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Mensch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92CD55F-40CD-4762-94A0-E46A1BE8D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481965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Planet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0AF94B7-139D-4EF8-85E3-7F01CEF03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38850" y="4819650"/>
            <a:ext cx="12573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Demokratie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72BAC80-D97F-4202-9DC4-4490F9218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409950"/>
            <a:ext cx="2857500" cy="1162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1270AF5-F32D-4606-8D82-289D91C77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562350"/>
            <a:ext cx="2514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Leitfrage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B9FF328-9ACA-48A5-A4A0-58FD7B35B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886200"/>
            <a:ext cx="2514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Zustandsveraenderung entsteht und fuer wen?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97295F5-B353-4A39-90BE-DAC670660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3409950"/>
            <a:ext cx="2857500" cy="1162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24F24C1-BD48-4546-9C64-C3D25F625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3900" y="3562350"/>
            <a:ext cx="25146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Anwendung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2D1C60E-A638-4505-AA9E-60AAC0CE0E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3900" y="3886200"/>
            <a:ext cx="25146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Entscheidung wird durch diese Orientierung anders?</a:t>
            </a:r>
          </a:p>
        </p:txBody>
      </p:sp>
    </p:spTree>
    <p:extLst>
      <p:ext uri="{BB962C8B-B14F-4D97-AF65-F5344CB8AC3E}">
        <p14:creationId xmlns:p14="http://schemas.microsoft.com/office/powerpoint/2010/main" val="919561263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A8573163-B0EC-4C54-AA1F-EC304AA64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e69becd651c42c1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F5ABAE-85FA-4A57-BAD9-AC955E21AE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9EDC94F-621B-4801-B450-2BE4553E05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620C9C-6B34-44D6-919B-BAE44C0FD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RÜCKKOPPLUNG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CBF3EB-4C3D-4967-876C-073B939C9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 ist kein linearer Zielpfad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F594236-1A9C-4FBD-8B44-F466A78E7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Für Prozessarchitekturen, Lernschleifen und Governance-Logiken.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32E2887-70D0-48E0-835C-80FCBF739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908A240-4A83-4F20-A287-56E84AB35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08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014156E-13CA-48A4-9B15-92538024A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19250" y="3600450"/>
            <a:ext cx="685800" cy="685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66A2AFA-3BF8-4DFE-9356-5294AB04E6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19250" y="3743325"/>
            <a:ext cx="6858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752E80E-6722-45CF-B50B-FD305CD79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457700"/>
            <a:ext cx="1638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Erfassen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E64F55C-E5AB-4B34-BE86-A9CA9764AC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3933825"/>
            <a:ext cx="12573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6781C1A-E8AC-4AFC-9B93-F076ADF0E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810000"/>
            <a:ext cx="2286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6AB01E3-9C53-46FB-BA0C-0F07BE5A5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3600450"/>
            <a:ext cx="685800" cy="685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F8B350B-27F9-4FB2-8DA4-359AC51FE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3743325"/>
            <a:ext cx="6858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FA82DF-7945-43A7-AD77-4425414CC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4457700"/>
            <a:ext cx="1638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Bewerten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43148D9-0BC6-4090-9709-7118A99B0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933825"/>
            <a:ext cx="12573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B15C2C0-0C10-4DD8-9BFA-686BC35FD1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48350" y="3810000"/>
            <a:ext cx="2286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0657E39-4F76-4AD4-A488-8E5F51B10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600450"/>
            <a:ext cx="685800" cy="685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FFF2B25-626A-4E8A-8FB3-EF94F926F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743325"/>
            <a:ext cx="6858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FFFF3EF-F0E7-45E7-9BA1-7CAF1F8A7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6900" y="4457700"/>
            <a:ext cx="1638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Entscheiden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E192B43-E59D-4B4A-87F3-6DB952A77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3933825"/>
            <a:ext cx="12573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8E11A04-1D14-4C89-A160-25E87F62B6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3810000"/>
            <a:ext cx="2286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8BFDA33-5003-41C6-A5AD-EBA1074338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600450"/>
            <a:ext cx="685800" cy="685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C523089-6C79-45EA-BE85-5A03BC278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743325"/>
            <a:ext cx="6858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D1298D7-9798-4B5A-B363-64D649C7B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43850" y="4457700"/>
            <a:ext cx="1638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Lernen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27BDFC2-056E-4704-9831-CFA48251E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5257800"/>
            <a:ext cx="46672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F08DCC9-A480-4123-9348-1157B7975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5353050"/>
            <a:ext cx="41719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Rückkopplung: Ergebnisse verändern Annahmen, Kriterien und nächste Entscheidungen.</a:t>
            </a:r>
          </a:p>
        </p:txBody>
      </p:sp>
    </p:spTree>
    <p:extLst>
      <p:ext uri="{BB962C8B-B14F-4D97-AF65-F5344CB8AC3E}">
        <p14:creationId xmlns:p14="http://schemas.microsoft.com/office/powerpoint/2010/main" val="1717511237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BA519B90-D0C0-405A-A2BF-7724054AD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pic>
        <p:nvPicPr>
          <p:cNvPr id="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02f1feceed84b33"/>
          <a:stretch xmlns:a="http://schemas.openxmlformats.org/drawingml/2006/main"/>
        </p:blipFill>
        <p:spPr>
          <a:xfrm xmlns:a="http://schemas.openxmlformats.org/drawingml/2006/main">
            <a:off x="514350" y="400050"/>
            <a:ext cx="400050" cy="400050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DCB190B-ED23-4998-A6BD-6F4661D27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C153B6E-FD9D-4E17-B927-9EE1F8890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BDAE377-B06A-4C0C-8FBF-269220C61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VERGLEICH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335012-0FF0-4175-B259-B9E9B3D3A0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72390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Abgrenzung wird als Matrix lesbar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C2C9F1C-C442-4A3B-865F-90B804FD2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76450"/>
            <a:ext cx="7048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Für Gegenüberstellungen: klassische Ökonomie, ESG, Impact, Wirkungsökonomie.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AF197CF-121F-4C4B-8933-BFDB85EA8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6858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Wirkungsökonomie Akademie | Master-Template | Stand 2026-05-29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EB2F6E-7D0D-45FE-AC5E-4DB13C020B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87100" y="6553200"/>
            <a:ext cx="6286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09 / 13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E487322-317D-4FB8-9B6C-E87EA01D9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143250"/>
            <a:ext cx="22669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F81281B-70BF-4323-9010-503378024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2766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Kategorie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ED9579A-226B-47A6-9735-EF5D14560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19450" y="3143250"/>
            <a:ext cx="22669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D812A0E-E5C3-462F-BAE7-CE5D52AD5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32766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Kapital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E99AB82-4082-44F1-B4E8-AE0562967C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3143250"/>
            <a:ext cx="22669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3505565-DE2A-4B3C-9CD1-13192AD27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32766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ESG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61C2499-CBAE-437C-9093-EF02E99D6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3143250"/>
            <a:ext cx="22669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5860201-5508-436A-8B38-E59D4AA14F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2766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Wirkung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4528C63-33A4-481F-9327-EBEA5509D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8140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BEB8CBD-B630-4217-AA21-14E845882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719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Maßstab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BBB5A3E-A64F-4C9F-8B74-614E3DFC9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19450" y="358140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2F24C5E-3890-492C-90E6-1BC89190F1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37719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Rendite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40B49B5-1F20-4933-8DA1-B64DBDDC2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358140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D233977-C05C-4DA3-AF87-DCE1B7353F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37719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Risiko / Bericht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1D64162-1DBA-49F4-ADC0-37E5B6434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358140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5AF0705-D73D-4F9F-8D33-4ACDF3083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7719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Zustandsveraenderung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69E410F-31B3-4394-85C6-30C76A788D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13385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FEAE107-2C44-44E9-8F4F-BC3FD5461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2435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Rolle Kapital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CDB3F63-F0E6-4EDA-B5F4-2A6F722750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19450" y="413385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6E33415-EE48-493A-BCC1-1BEC4D7B6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432435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Ziel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2DDD2C0-27B0-4DEC-9DF0-59AB7EA73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413385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96358F8-D177-454F-A44D-5B8826EE71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432435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Bedingung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4E8FF22-8956-45A6-AA69-D2ED74F4E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13385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7526FCC-21D0-4742-AC7C-5111908B3C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432435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Werkzeug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9C37E8A-6F18-48F7-A06E-10D5639BC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68630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897FF4C-6887-4A1F-83E1-728E9B2C4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8768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Steuerung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FF5C4D8-B873-4B15-A935-BF861124B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19450" y="468630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76DDF97-2ECF-4B01-B5C1-3D182F0D50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48768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Preis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B4DA341-E26F-4E41-8065-C28881E06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468630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D6E1260-D478-409D-9DA4-EF50A456E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48768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Compliance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EDD5156-F9FD-4783-BF52-200B328CB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686300"/>
            <a:ext cx="22669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FB7E5EA-9210-4E74-BB9B-C625310ADA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4876800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Kompass</a:t>
            </a:r>
          </a:p>
        </p:txBody>
      </p:sp>
    </p:spTree>
    <p:extLst>
      <p:ext uri="{BB962C8B-B14F-4D97-AF65-F5344CB8AC3E}">
        <p14:creationId xmlns:p14="http://schemas.microsoft.com/office/powerpoint/2010/main" val="46837280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2026-05-29T06:19:19.9100000Z</dcterms:created>
  <dcterms:modified xsi:type="dcterms:W3CDTF">2026-05-29T06:19:19.9100000Z</dcterms:modified>
</coreProperties>
</file>