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fcf37dbeb3b645ee" /><Relationship Type="http://schemas.openxmlformats.org/officeDocument/2006/relationships/extended-properties" Target="/docProps/app.xml" Id="Rd9aab19a5d884081" /><Relationship Type="http://schemas.openxmlformats.org/officeDocument/2006/relationships/officeDocument" Target="/ppt/presentation.xml" Id="R7d2464eb7e2f4f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1667c69b614efe"/>
  </p:sldMasterIdLst>
  <p:notesMasterIdLst>
    <p:notesMasterId xmlns:r="http://schemas.openxmlformats.org/officeDocument/2006/relationships" r:id="R48c8e98f7f6d4067"/>
  </p:notesMasterIdLst>
  <p:sldIdLst>
    <p:sldId xmlns:r="http://schemas.openxmlformats.org/officeDocument/2006/relationships" id="256" r:id="Rcf0872926b7043da"/>
    <p:sldId xmlns:r="http://schemas.openxmlformats.org/officeDocument/2006/relationships" id="257" r:id="Rba8b0554e43540d2"/>
    <p:sldId xmlns:r="http://schemas.openxmlformats.org/officeDocument/2006/relationships" id="258" r:id="Rab7f2fb86afe4218"/>
    <p:sldId xmlns:r="http://schemas.openxmlformats.org/officeDocument/2006/relationships" id="259" r:id="Rc019d8f2734a4a33"/>
    <p:sldId xmlns:r="http://schemas.openxmlformats.org/officeDocument/2006/relationships" id="260" r:id="R3962fc7f0b6d40a6"/>
    <p:sldId xmlns:r="http://schemas.openxmlformats.org/officeDocument/2006/relationships" id="261" r:id="R0d0776b3336f4a3f"/>
    <p:sldId xmlns:r="http://schemas.openxmlformats.org/officeDocument/2006/relationships" id="262" r:id="R28e86f45c8a646c3"/>
    <p:sldId xmlns:r="http://schemas.openxmlformats.org/officeDocument/2006/relationships" id="263" r:id="R2730725597da49e3"/>
    <p:sldId xmlns:r="http://schemas.openxmlformats.org/officeDocument/2006/relationships" id="264" r:id="R5a31710f541d4f8b"/>
    <p:sldId xmlns:r="http://schemas.openxmlformats.org/officeDocument/2006/relationships" id="265" r:id="Rc9745baeb2a5403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667c69b614efe" /><Relationship Type="http://schemas.openxmlformats.org/officeDocument/2006/relationships/theme" Target="/ppt/theme/theme1.xml" Id="R7796500ad46847b1" /><Relationship Type="http://schemas.openxmlformats.org/officeDocument/2006/relationships/notesMaster" Target="/ppt/notesMasters/notesMaster1.xml" Id="R48c8e98f7f6d4067" /><Relationship Type="http://schemas.openxmlformats.org/officeDocument/2006/relationships/presProps" Target="/ppt/presProps.xml" Id="Rc7f0ac68c49f4a96" /><Relationship Type="http://schemas.openxmlformats.org/officeDocument/2006/relationships/viewProps" Target="/ppt/viewProps.xml" Id="R26a427046d6d4564" /><Relationship Type="http://schemas.openxmlformats.org/officeDocument/2006/relationships/tableStyles" Target="/ppt/tableStyles.xml" Id="R9131c7a44f7d4400" /><Relationship Type="http://schemas.openxmlformats.org/officeDocument/2006/relationships/slide" Target="/ppt/slides/slide1.xml" Id="Rcf0872926b7043da" /><Relationship Type="http://schemas.openxmlformats.org/officeDocument/2006/relationships/slide" Target="/ppt/slides/slide2.xml" Id="Rba8b0554e43540d2" /><Relationship Type="http://schemas.openxmlformats.org/officeDocument/2006/relationships/slide" Target="/ppt/slides/slide3.xml" Id="Rab7f2fb86afe4218" /><Relationship Type="http://schemas.openxmlformats.org/officeDocument/2006/relationships/slide" Target="/ppt/slides/slide4.xml" Id="Rc019d8f2734a4a33" /><Relationship Type="http://schemas.openxmlformats.org/officeDocument/2006/relationships/slide" Target="/ppt/slides/slide5.xml" Id="R3962fc7f0b6d40a6" /><Relationship Type="http://schemas.openxmlformats.org/officeDocument/2006/relationships/slide" Target="/ppt/slides/slide6.xml" Id="R0d0776b3336f4a3f" /><Relationship Type="http://schemas.openxmlformats.org/officeDocument/2006/relationships/slide" Target="/ppt/slides/slide7.xml" Id="R28e86f45c8a646c3" /><Relationship Type="http://schemas.openxmlformats.org/officeDocument/2006/relationships/slide" Target="/ppt/slides/slide8.xml" Id="R2730725597da49e3" /><Relationship Type="http://schemas.openxmlformats.org/officeDocument/2006/relationships/slide" Target="/ppt/slides/slide9.xml" Id="R5a31710f541d4f8b" /><Relationship Type="http://schemas.openxmlformats.org/officeDocument/2006/relationships/slide" Target="/ppt/slides/slide10.xml" Id="Rc9745baeb2a5403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66884edb09645c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215eb5ca3bc4812" /><Relationship Type="http://schemas.openxmlformats.org/officeDocument/2006/relationships/notesMaster" Target="/ppt/notesMasters/notesMaster1.xml" Id="Rb5f4a214a3ab48d9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45b172957cf14dff" /><Relationship Type="http://schemas.openxmlformats.org/officeDocument/2006/relationships/notesMaster" Target="/ppt/notesMasters/notesMaster1.xml" Id="Ra2177d30e0094691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bf74a53750064c65" /><Relationship Type="http://schemas.openxmlformats.org/officeDocument/2006/relationships/notesMaster" Target="/ppt/notesMasters/notesMaster1.xml" Id="R21e29447bb30464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9bb549fc5454106" /><Relationship Type="http://schemas.openxmlformats.org/officeDocument/2006/relationships/notesMaster" Target="/ppt/notesMasters/notesMaster1.xml" Id="Rc2cca6322324420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3973df887d904845" /><Relationship Type="http://schemas.openxmlformats.org/officeDocument/2006/relationships/notesMaster" Target="/ppt/notesMasters/notesMaster1.xml" Id="R936d131e5e764c0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d111f2adc9454e4a" /><Relationship Type="http://schemas.openxmlformats.org/officeDocument/2006/relationships/notesMaster" Target="/ppt/notesMasters/notesMaster1.xml" Id="R50e623449a3649fb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eef0086750134a37" /><Relationship Type="http://schemas.openxmlformats.org/officeDocument/2006/relationships/notesMaster" Target="/ppt/notesMasters/notesMaster1.xml" Id="R7e7d9819f201477d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e4603d3637c44105" /><Relationship Type="http://schemas.openxmlformats.org/officeDocument/2006/relationships/notesMaster" Target="/ppt/notesMasters/notesMaster1.xml" Id="R7ed4b4f94cdb4760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6fcdb210114f448f" /><Relationship Type="http://schemas.openxmlformats.org/officeDocument/2006/relationships/notesMaster" Target="/ppt/notesMasters/notesMaster1.xml" Id="R32411e68c0a34d41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3dc66e4627934cca" /><Relationship Type="http://schemas.openxmlformats.org/officeDocument/2006/relationships/notesMaster" Target="/ppt/notesMasters/notesMaster1.xml" Id="R34c0e10786914e4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6c8caf3864c9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695aa851d4394f5e" /><Relationship Type="http://schemas.openxmlformats.org/officeDocument/2006/relationships/slideLayout" Target="/ppt/slideLayouts/slideLayout2.xml" Id="R2e9f0bae06a343f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9f0bae06a343f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fa036bd77cc4be7" /><Relationship Type="http://schemas.openxmlformats.org/officeDocument/2006/relationships/notesSlide" Target="/ppt/notesSlides/notesSlide1.xml" Id="R7702fe76d3fb4891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a5e80b1dcec4dfb" /><Relationship Type="http://schemas.openxmlformats.org/officeDocument/2006/relationships/notesSlide" Target="/ppt/notesSlides/notesSlide10.xml" Id="Rba53212b92a14c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215fe2876e4995" /><Relationship Type="http://schemas.openxmlformats.org/officeDocument/2006/relationships/notesSlide" Target="/ppt/notesSlides/notesSlide2.xml" Id="Ra7e6f5aa69fe42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24d0b5122943e0" /><Relationship Type="http://schemas.openxmlformats.org/officeDocument/2006/relationships/notesSlide" Target="/ppt/notesSlides/notesSlide3.xml" Id="R1270cdfa354f42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174e0affb0445f" /><Relationship Type="http://schemas.openxmlformats.org/officeDocument/2006/relationships/notesSlide" Target="/ppt/notesSlides/notesSlide4.xml" Id="R5023625f42ba47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30d7e2c58ab434a" /><Relationship Type="http://schemas.openxmlformats.org/officeDocument/2006/relationships/notesSlide" Target="/ppt/notesSlides/notesSlide5.xml" Id="R8eac1fa328014c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7592a52e12408e" /><Relationship Type="http://schemas.openxmlformats.org/officeDocument/2006/relationships/notesSlide" Target="/ppt/notesSlides/notesSlide6.xml" Id="R723ba9c19f7c4e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3397a5c29c44459" /><Relationship Type="http://schemas.openxmlformats.org/officeDocument/2006/relationships/notesSlide" Target="/ppt/notesSlides/notesSlide7.xml" Id="R152ab29fd0f54d9b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b892e13c2b84f7d" /><Relationship Type="http://schemas.openxmlformats.org/officeDocument/2006/relationships/notesSlide" Target="/ppt/notesSlides/notesSlide8.xml" Id="R4b825c1dff824aaa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422ffd199e14989" /><Relationship Type="http://schemas.openxmlformats.org/officeDocument/2006/relationships/notesSlide" Target="/ppt/notesSlides/notesSlide9.xml" Id="Rc183496fe13a4c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90ADF9B5-06ED-4790-8FD3-00A192870C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32B3850-38F6-47D7-974B-8DB54A91E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9343" y="576072"/>
            <a:ext cx="283464" cy="283464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21260">
            <a:solidFill>
              <a:srgbClr val="F6F1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83A9214-E4FB-4CA0-9560-8997D64CD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9422" y="741426"/>
            <a:ext cx="283464" cy="283464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2126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9705553-03AA-46F8-B94B-2150E3CB7D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264" y="741426"/>
            <a:ext cx="283464" cy="283464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2126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C7EF387-705F-4174-94DE-1FD5F91106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7453" y="818198"/>
            <a:ext cx="59055" cy="5905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49B85DC-11E9-4519-88AF-94A68ACB31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7810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AKADEMIE FÜR 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03474DF-9DF6-4C12-B025-46586EFCD0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65735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453C2F8-69D2-4B43-94EA-658286F3D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156210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WÖK-G1 | MODUL G1.1 | VORLESUNG 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3057271-0531-44D8-B180-425F4CC35C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38350"/>
            <a:ext cx="61912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9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39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Die Maßstabskrise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9F8D758-7A0D-483E-9637-4D7F90D14A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90850"/>
            <a:ext cx="60960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Warum unsere Gesellschaft sehr viel misst, aber oft nicht das, was wirklich zählt.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944C47F-8531-42F4-A580-AF8BDC450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943350"/>
            <a:ext cx="12573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847E3AE-FA45-4855-8FFD-0D8FB11ECC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267200"/>
            <a:ext cx="114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Leitfrage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CE9253F-E0A3-4BEF-A101-5434E2AAFC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552950"/>
            <a:ext cx="56959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725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Wie kann eine Gesellschaft sehr viel messen und trotzdem falsch steuern?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61D8B40-3C6D-4988-8673-09403096AB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1162050"/>
            <a:ext cx="2381250" cy="23812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2F7D5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CC15876-56B0-436B-829A-DBE30B4D2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1638300"/>
            <a:ext cx="1428750" cy="1428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C2E1BE0-BDF5-4CFE-B948-DAD4E016E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2228850"/>
            <a:ext cx="247650" cy="2476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B18905E-3120-42B4-B575-51413BCE2F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1504950"/>
            <a:ext cx="190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4D5D50F-D9E8-4CCE-80D3-AC10CB997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686050"/>
            <a:ext cx="190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A60C788-2579-421D-8C36-65518E328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234315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5B56894-F541-4F66-8914-0B4ED5F59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234315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E055526-F17F-4C8F-B577-E6CD66B51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53350" y="4000500"/>
            <a:ext cx="28575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Tacho zeigt Bewegung.</a:t>
            </a:r>
          </a:p>
          <a:p xmlns:a="http://schemas.openxmlformats.org/drawingml/2006/main">
            <a:pPr algn="ctr">
              <a:defRPr sz="15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Kompass zeigt Richtung.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8416112-EBD2-4F39-BFCD-892CA6DE61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WÖk-G1 | G1.1 | V01 Die Maßstabskrise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AF98C6F-83D7-4B2A-8C49-78123B3E00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01 / 10</a:t>
            </a:r>
          </a:p>
        </p:txBody>
      </p:sp>
    </p:spTree>
    <p:extLst>
      <p:ext uri="{BB962C8B-B14F-4D97-AF65-F5344CB8AC3E}">
        <p14:creationId xmlns:p14="http://schemas.microsoft.com/office/powerpoint/2010/main" val="940064042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BBA93C03-EA8B-4BB6-B6FA-D9F6A40400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E8C7689-7D84-4838-9515-48DDAA7B1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F6F1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CECE8D-B90F-4971-BAE9-CEF55DB2AA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E571591-8206-4B62-ADF2-DF00D30F9F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E4C30E5-4E12-4DD9-A666-7FEF9AE92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9215E84-4B59-49F9-A7BC-D025E6B331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7EB3B8C-6D31-49E2-9FFA-8EC63353A7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68CEB62-2647-4CE2-BD7B-30CC0ED1A7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ÜBERGANG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C3BE372-4C79-425C-A544-766C6FDC2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5725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Von Aktivitätsmessung zu Wirkungssteuerung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05EBFB3-572A-4528-8293-A9C1DE66D4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620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Die alte Frage lautet: Wie viel wurde bewegt? Die neue Frage lautet: Was hat sich dadurch verändert?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FECBC10-77C5-4A16-B7F9-AC4D3E7226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295650"/>
            <a:ext cx="19050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69AB5AA-C810-42E8-A77C-BAA2415A51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" y="3009900"/>
            <a:ext cx="342900" cy="342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FF6B53F-FDE9-4CF7-A3FB-864886F7B3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" y="3105150"/>
            <a:ext cx="3429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597850D-52F1-4EA8-A520-D7157CCF7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543300"/>
            <a:ext cx="1524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575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Aktivität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6D2D396-8210-4E8B-9942-A060367166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43350"/>
            <a:ext cx="1447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produziert, verkauft,</a:t>
            </a:r>
          </a:p>
          <a:p xmlns:a="http://schemas.openxmlformats.org/drawingml/2006/main">
            <a:pPr algn="ctr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geklickt, investiert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C810405-5F5C-4014-A158-EB375771CB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6100" y="3886200"/>
            <a:ext cx="495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F1BFEB9-1ADC-4967-9B7C-8197A8856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752850"/>
            <a:ext cx="209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9D28268-B34C-4485-AE5C-74E3077A9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3295650"/>
            <a:ext cx="19050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F6714D7-7824-40E2-B589-CED286F514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3009900"/>
            <a:ext cx="342900" cy="342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82EEA30-0902-4869-B9E1-8FA4A4EEC7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3105150"/>
            <a:ext cx="3429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C1E34C9-23E5-4488-8129-81DA3D9335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52850" y="3543300"/>
            <a:ext cx="1524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575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Wirkung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A87AF6F-AA67-4673-B7A5-BA1A9EB05F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3943350"/>
            <a:ext cx="1447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Zustände verändern</a:t>
            </a:r>
          </a:p>
          <a:p xmlns:a="http://schemas.openxmlformats.org/drawingml/2006/main">
            <a:pPr algn="ctr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sich tatsächlich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7D46DA5-85E8-4698-BE78-3E45E6E0FF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00700" y="3886200"/>
            <a:ext cx="495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F5EA7BB-F2F8-4DB6-9930-2B6CFE5CF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43600" y="3752850"/>
            <a:ext cx="209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EC6A19B-F6AE-4257-82ED-FEFDE80DE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3295650"/>
            <a:ext cx="19050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87C2864-9279-42D6-A3C9-9DB3E02129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09900"/>
            <a:ext cx="342900" cy="342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26BB9C4-9A61-4613-8C63-E131112AE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105150"/>
            <a:ext cx="3429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763C07C-92EE-4CC5-A0B0-241C066ACD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3543300"/>
            <a:ext cx="1524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5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Bewertung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1EBBF35-501A-4637-AC68-766C5400EC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3943350"/>
            <a:ext cx="1447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positiv, negativ</a:t>
            </a:r>
          </a:p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oder neutral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5943340-EF41-4822-99E3-537305CD11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3886200"/>
            <a:ext cx="495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8201064-2C6F-491C-863F-5BA510FDF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3752850"/>
            <a:ext cx="209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1C87136-109A-40D4-B337-BB563E9D33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295650"/>
            <a:ext cx="19050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FDF6117-2BFB-4546-9618-EF3D0E25A8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3009900"/>
            <a:ext cx="342900" cy="3429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C5E116E-F1CE-44C0-8710-A71C18B1F9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3105150"/>
            <a:ext cx="3429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54064E6-475C-449A-BEF3-47698DB0E0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3543300"/>
            <a:ext cx="1524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575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Rückkopplung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80BBA56-7635-48F3-8E6D-57A8C71584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943350"/>
            <a:ext cx="14478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Preise, Steuern,</a:t>
            </a:r>
          </a:p>
          <a:p xmlns:a="http://schemas.openxmlformats.org/drawingml/2006/main">
            <a:pPr algn="ctr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Kapital, Beschaffung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1FDAFD6-B0EB-406A-B7D8-25656CB03D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5219700"/>
            <a:ext cx="73914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C3EDFC4-BBB5-419E-BAC2-482A6D3E5B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5391150"/>
            <a:ext cx="1238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Transferfrage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1E70B81B-3BAC-45C9-8AD1-900E44DD16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5314950"/>
            <a:ext cx="52197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Welche Kennzahl in deinem Umfeld zeigt Bewegung, aber noch keine Wirkung?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2D17B89-C26F-48FF-8205-927B71808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WÖk-G1 | G1.1 | V01 Die Maßstabskrise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9C194264-F93D-4641-A673-799C37075C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10 / 10</a:t>
            </a:r>
          </a:p>
        </p:txBody>
      </p:sp>
    </p:spTree>
    <p:extLst>
      <p:ext uri="{BB962C8B-B14F-4D97-AF65-F5344CB8AC3E}">
        <p14:creationId xmlns:p14="http://schemas.microsoft.com/office/powerpoint/2010/main" val="260973509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12134365-9EC7-402E-9A6D-4F15113FC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F47EEE3-E142-4ECB-B9CB-AC40640093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C6E4B06-36E5-4CA5-9F7F-84360FAA8A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75F6111-4E76-4E61-A6A4-8AAF1EC07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D2C1F27-677E-4FF2-AE2E-0A446F62E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359EA45-73C9-45BF-91D4-F0609C7B6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79AE8F1-F666-4CEC-89AB-3A73ADFEEA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1735A0C-0497-4E3A-9534-558C01F8E0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DIAGNOSE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F93184E-57CC-4B1A-BBB0-F34D6FAF4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5725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 messen alles. Aber was steuern wir?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09941FC-52E7-4CCE-B43D-02036C29B8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620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Viele Anzeigen wirken nach Kontrolle. Ohne Wirkungsmaßstab zeigen sie Bewegung, aber keine Richtung.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583213F-8DCC-449C-9D00-4951A9121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914650"/>
            <a:ext cx="523875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6478348-FBA7-4A3B-9D80-FFABE94A8C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18135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Die Datenzentrale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58AB633-0144-43E2-A946-FF5B2DA85E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6957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1169276-64DF-4A3E-A8FE-69E7AFABD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7719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BIP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8096730-8670-496A-8783-1806813CFB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14550" y="36957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C9D570D-624C-4847-A9B0-B4FE131E4F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0750" y="37719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Gewinn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EC0E96B-D79F-4C70-BEDE-6149D5E38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6957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ECC9631-3999-46EE-996D-8DB2920E7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37719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Umsatz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A5E22E4-5A63-46AA-A8C7-B53C1709C3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6957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8EA08B5-ABD1-469C-8EA6-C058C335C8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7719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Rendite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478A108-3C3A-488D-89F7-0CA24B9D94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1910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01AB184-4036-419B-851A-5E5491BF8A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2672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Klicks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972ECB5-C9AF-49E9-AE83-8BE2A2FEE8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14550" y="41910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D2B2991-944D-4D3B-8EE7-7D92C1CB25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0750" y="42672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CO2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C7CC2F9-B321-4C3C-A0CF-88FBC7F2A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1910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AC12E74-F6E5-460F-9924-AE6F10183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42672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Kosten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B0B60E6-9755-4A2F-83C6-C8F5410B1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41910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8DCE077-6F6C-4FE3-91CD-AA1A247CFC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42672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Risiko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7938EFC-3E45-4691-9DFC-1DC45F02F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6863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0B0FEED-E951-459B-B951-8AB5462A1D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7625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Views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4BEF516-14AE-4193-B190-61A46D893C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14550" y="46863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E0DDE8D-F602-4CF0-A94B-983D329F56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0750" y="47625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Budget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53B208D-E797-4140-92F0-0C247F7860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6863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0CF771B-4263-4068-9E5C-312F6679A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47625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Quote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3B8D013-521A-4FC6-80B3-45D44FF9F8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4686300"/>
            <a:ext cx="838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2C0099F-82D0-4B76-87F5-6B110C25F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4762500"/>
            <a:ext cx="6858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Ranking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A796221-B375-4063-9F4F-A76C5A60C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3048000"/>
            <a:ext cx="36766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5C85F38-4FCE-47CB-98AA-45F633C7D3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3200400"/>
            <a:ext cx="3333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Aktivitätsmessung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80C78847-AF00-4EC3-8416-8DCD5C36A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3524250"/>
            <a:ext cx="3333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Wie viel wurde getan, verkauft, geklickt, bewegt oder ausgegeben?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2C6EB5FC-0035-42D1-BF20-8B1FBF8BAC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4286250"/>
            <a:ext cx="367665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0010C729-C58A-4D02-9A8B-9F3A8796F9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4438650"/>
            <a:ext cx="3333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Wirkungssteuerung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BDE959B-B66A-4AAE-A0D7-B33EAB644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4762500"/>
            <a:ext cx="33337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Was hat sich dadurch verändert - für wen, in welchem Zeitraum, mit welchen Nebenwirkungen?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A21302E7-1F29-412F-A983-96B5D93118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4171950"/>
            <a:ext cx="5905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F527D10B-24F3-4B09-8DEF-E29B0F762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038600"/>
            <a:ext cx="2286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575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F2DF054E-1219-4E6C-B125-81AD36DD8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90800" y="5067300"/>
            <a:ext cx="171450" cy="1714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A76D7A5F-5582-4163-87EA-ACE575DC9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6550" y="5010150"/>
            <a:ext cx="23812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Ein Tacho ersetzt keinen Kompass.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3CD56513-1ED5-4FCA-9F47-ABF4FBF2C4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V01 Die Maßstabskrise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1DC4CABC-3C0C-43E6-8C88-26B834600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02 / 10</a:t>
            </a:r>
          </a:p>
        </p:txBody>
      </p:sp>
    </p:spTree>
    <p:extLst>
      <p:ext uri="{BB962C8B-B14F-4D97-AF65-F5344CB8AC3E}">
        <p14:creationId xmlns:p14="http://schemas.microsoft.com/office/powerpoint/2010/main" val="1782399757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91BED1FD-A97D-493D-B42E-11AEF9E0B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BA31B07-C9B9-4DFF-9FB7-9E8FAC88A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B817C60-B08E-47EF-8FC0-94A1D13C5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69136D0-555E-45E1-919C-BDC7EC04BF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88545F5-6FBD-4155-8A5D-F1833C6CAA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5026234-E724-4AB0-AA57-6976181D62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32B431E-7DED-4608-AFAC-345A4A9EF5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D9F0732-89F0-4BCA-B56B-3F1A9AE9B6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KERNUNTERSCHEIDUNG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86A5EC6-17E4-4A4E-87B7-C093E2097D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5725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Nicht jede Messkrise ist eine Datenlücke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9DEC58B-BC2E-433D-81AD-BB733439C9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620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Die Maßstabskrise beginnt dort, wo vorhandenes Wissen nicht handlungsleitend wird.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9E73EC6-E324-4ED5-876C-1ED17AB18D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028950"/>
            <a:ext cx="4267200" cy="2152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5830B94-4247-4C2A-820A-59CC115DC0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333750"/>
            <a:ext cx="2286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2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Datenlücke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0E9C876-7B5A-405F-AE1C-AD7312872A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3829050"/>
            <a:ext cx="31432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Wir wissen noch nicht genug.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008D0FB-E1D1-4FE9-A986-86B3EEF11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4343400"/>
            <a:ext cx="3143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Es fehlen Messwerte, Studien, Erfahrungsdaten oder Beobachtungen.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84037FF-707C-4C2F-805F-6816EACD3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972050"/>
            <a:ext cx="990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2AE5608-52AA-4080-B51B-25F699A89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3028950"/>
            <a:ext cx="4267200" cy="2152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1C7104C-9D7A-4739-A0D7-4BA5677D7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0350" y="33337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22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Maßstabskrise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468DDE5-E7F5-4FB8-B995-F406D323F9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3829050"/>
            <a:ext cx="323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Wir wissen viel, aber ordnen falsch ein.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DD37111-CB59-424B-9206-5B128C9C6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4343400"/>
            <a:ext cx="325755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Daten bleiben nachgelagert, statt in Preise, Kapitalzugang, Steuern oder Entscheidungen zurückzuwirken.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CC5CAEC-E242-44C0-B953-CAA6ADA746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0350" y="4972050"/>
            <a:ext cx="990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A628240-C08F-4474-A2A3-2CE4418E1C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5276850"/>
            <a:ext cx="415290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C048902-1ACD-470C-8125-8F1E0A668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5429250"/>
            <a:ext cx="3810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Merksatz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4FFEA38-B67B-4F77-9C8E-93DD1D00B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5753100"/>
            <a:ext cx="3810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Die Zahlen sind nicht falsch. Sie sind unvollständig als Kompass.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D837368-0AFF-43F8-803C-337C0676B1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V01 Die Maßstabskrise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F924A0A-DC12-4DFF-B67F-14B78126FC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03 / 10</a:t>
            </a:r>
          </a:p>
        </p:txBody>
      </p:sp>
    </p:spTree>
    <p:extLst>
      <p:ext uri="{BB962C8B-B14F-4D97-AF65-F5344CB8AC3E}">
        <p14:creationId xmlns:p14="http://schemas.microsoft.com/office/powerpoint/2010/main" val="906351358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84FE4DF6-7509-4E37-87F8-E6578A49BD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3923752-1CD4-4705-9EC1-3B00BF32F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4B69E4D-D1C8-4EEE-BC03-1F996D1FF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1660897-AC1C-4E93-8905-CC7ABB9302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764086D-9DBF-4138-B92E-FC325AE6A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91AA9B2-39D2-4715-94DA-2CE58EDAE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FBEDE5C-2C1A-4ACD-9A91-7E3FC351AB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0635943-59CF-48DF-B73D-DEA805624F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SYSTEMLOGIK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3963731-DB8E-4757-A339-B8336CA2D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5725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Kennzahlen sind nicht neutral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7ABE678-EB4B-428C-8E34-32E6892FE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620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Sobald eine Zahl Entscheidungen beeinflusst, wird sie zur Steuerungsgröße.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E0574EC-08C3-4C53-A802-5EB7CE5915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" y="3238500"/>
            <a:ext cx="838200" cy="838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C5F9EB5-AF83-4541-AD30-1B1AFAC08D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" y="3486150"/>
            <a:ext cx="838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4AD84BD-003B-43E5-BF99-BF0275F20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305300"/>
            <a:ext cx="18669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Messen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D31444E-FEF5-4831-9787-5A3DE6AF1F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629150"/>
            <a:ext cx="18669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Was sichtbar wird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73BF4EB-DC76-457D-B33E-249A74658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28900" y="3657600"/>
            <a:ext cx="8763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E3453FD-DEF9-4CEC-95FD-73344A08A4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3533775"/>
            <a:ext cx="209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16AC734-7E31-4086-B0DE-3FEBF0094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2900" y="3238500"/>
            <a:ext cx="838200" cy="838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01618C6-DBC4-4256-81EE-C606A4B3A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2900" y="3486150"/>
            <a:ext cx="838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16EDF56-8499-4C4A-9CA7-FCE31CD61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4305300"/>
            <a:ext cx="18669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Vergleichen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F37B389-E70A-4D3F-8A4B-E9353DA08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4629150"/>
            <a:ext cx="18669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Was zählt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6A6083E-DDF2-4AF1-85B2-EFD31B8271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3657600"/>
            <a:ext cx="8763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B4EBE1A-3D8D-41C2-B5B8-44AD5D8CC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3533775"/>
            <a:ext cx="209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44B4DC2-2560-45D5-BAC6-5B364A4B3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3238500"/>
            <a:ext cx="838200" cy="838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FAB7C77-91AD-468C-9402-06D84809C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3486150"/>
            <a:ext cx="838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701D28A-9E8B-42C1-83BB-48605196F2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4305300"/>
            <a:ext cx="18669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Belohnen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CA4FF42-4797-4B08-AF22-EE685F7E6D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4629150"/>
            <a:ext cx="18669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Wohin Kapital fließt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BA8A717-079D-4609-ACB6-F41EFB3F5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657600"/>
            <a:ext cx="8763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74C5755-4384-449D-BB27-23C0DF1A75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53450" y="3533775"/>
            <a:ext cx="209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AD3D5EA-A514-4C5B-969B-A2CDDA72B8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238500"/>
            <a:ext cx="838200" cy="8382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48E32AF-B803-4F3B-954F-570C99C1B1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486150"/>
            <a:ext cx="838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305D8B4-B720-4D3C-9397-809C7488A4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4305300"/>
            <a:ext cx="18669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Optimieren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97B3704-190C-4C7C-9367-4E956EE8E6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4629150"/>
            <a:ext cx="18669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Was wächst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F243961-C7E2-411C-8199-C5D38EDB26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5257800"/>
            <a:ext cx="72390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862251B-7707-42E2-A034-F8C8DDA8C5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5410200"/>
            <a:ext cx="666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Was gemessen wird, wird wichtig. Was belohnt wird, wächst. Was unsichtbar bleibt, wird benachteiligt.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945ED01-825B-42EC-B589-59380BE4B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V01 Die Maßstabskrise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52EB554A-8CB6-4239-B2CE-3F070CB879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04 / 10</a:t>
            </a:r>
          </a:p>
        </p:txBody>
      </p:sp>
    </p:spTree>
    <p:extLst>
      <p:ext uri="{BB962C8B-B14F-4D97-AF65-F5344CB8AC3E}">
        <p14:creationId xmlns:p14="http://schemas.microsoft.com/office/powerpoint/2010/main" val="1063485992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D13C881A-74D7-4045-A486-BD507E4A00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276AEA9-C408-4018-B0FA-A5A0B1D02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A5D71C8-CCB5-4183-A2C1-24C06DDBBD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CF352CD-8ABB-4A53-B668-719C8CC116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23CA15B-2550-4551-A14D-126093C230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DC80369-4CA0-42D1-8F33-FA8FE51036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EBB1626-4D77-4BA8-9562-BB4AE0C734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BC0DEF1-63A1-4492-8C2A-B3AD5C0A08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ALTE ERFOLGSGRÖSSEN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6EB7D25-13C6-4120-BF2B-FA14CFF38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5725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4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Kapital, Gewinn und Wachstum bleiben wichtig - aber unzureichend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19D9965-DBAF-413B-BFF6-8DD7FBF231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620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Die Kritik richtet sich nicht gegen diese Größen, sondern gegen ihre Überforderung als Kompass.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EC46771-58CF-400D-BE5D-3DE4453C3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028950"/>
            <a:ext cx="2857500" cy="236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9E774D6-803F-4684-8958-390B559581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276600"/>
            <a:ext cx="2286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4937F01-19B3-498B-98F0-D1FD5E1D0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695700"/>
            <a:ext cx="762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C26CE97-A026-4E16-AE42-CB576C97B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943350"/>
            <a:ext cx="114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zeigt gut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49F22A0-9612-4F9C-8DE6-A50444AD1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171950"/>
            <a:ext cx="22669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gespeicherte Handlungsmöglichkeit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EBA86EE-763E-4263-AF25-B1B9C3327D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572000"/>
            <a:ext cx="114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blinder Fleck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178772F-AC52-43CD-BBD5-3330D49ACB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800600"/>
            <a:ext cx="22669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zeigt Mittel, aber keine Richtung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3823880-8DAD-4400-9C40-12257C4B47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3028950"/>
            <a:ext cx="2857500" cy="236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224204E-260E-4CA7-9320-ADBA469107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276600"/>
            <a:ext cx="2286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Gewinn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825723C-E1FC-4D3B-8F3D-C36042173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695700"/>
            <a:ext cx="762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6DD392E-A962-4A7C-9BC8-C79AFFA0BB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943350"/>
            <a:ext cx="114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zeigt gut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61D47B9-3732-42C8-B17A-E1EA70E13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4171950"/>
            <a:ext cx="22669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betriebswirtschaftliche Tragfähigkeit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222C666-155F-43A3-BE59-34332005D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4572000"/>
            <a:ext cx="114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blinder Fleck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83AA550-8A7D-48A6-988D-BF5F2F65B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4800600"/>
            <a:ext cx="22669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beweist keine positive Wirkung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84B4361-0410-4AC7-A301-53E38E7D3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028950"/>
            <a:ext cx="2857500" cy="236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A588912-A527-4693-B81A-934BC6A7B1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276600"/>
            <a:ext cx="2286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Wachstum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D70EC-04A7-40DF-A4A0-008CDE11D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695700"/>
            <a:ext cx="762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3612732-B908-4FE0-A801-CE2A498263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943350"/>
            <a:ext cx="114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zeigt gut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05509F6-B924-4220-A91C-907B8C424E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4171950"/>
            <a:ext cx="22669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wirtschaftliche Aktivität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E3F3942-08E4-4E6B-B181-277BDE0798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4572000"/>
            <a:ext cx="114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blinder Fleck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BCCD805-931F-4928-9AFF-ECB51A7B7C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4800600"/>
            <a:ext cx="22669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kann Zukunft schaffen oder Reparaturbedarf verdecken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C2F4BCB-CF93-48D3-9DE1-45DD0FC0C3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5562600"/>
            <a:ext cx="44196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D1B4294-8298-418F-A2C4-8D46CD1A3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5715000"/>
            <a:ext cx="40767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Korrektur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98695D5-1B40-4F81-AA0D-D6ED0A7C5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6038850"/>
            <a:ext cx="40767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Kapital bleibt Werkzeug. Wirkung wird Kompass.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C9ECACE-4AEC-463C-880C-93ED5A75AA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V01 Die Maßstabskrise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6A2C3E7-5CFF-49AF-9784-BFC994AC7C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05 / 10</a:t>
            </a:r>
          </a:p>
        </p:txBody>
      </p:sp>
    </p:spTree>
    <p:extLst>
      <p:ext uri="{BB962C8B-B14F-4D97-AF65-F5344CB8AC3E}">
        <p14:creationId xmlns:p14="http://schemas.microsoft.com/office/powerpoint/2010/main" val="425319903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E848FC92-0DC4-405F-9B3C-3B3B3E0EC6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F70D84C-CBCA-4CB8-8B4D-99EBDB6ED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9253541-ED71-47B1-942D-29FF399B8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8526526-1E0B-4322-8886-B47FD5B44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8BCE69B-7535-4028-A258-B37B2759A8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009B75E-636D-40ED-9CF0-7DFA8273DC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15B5175-8E81-45DB-B404-573248CE7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87F0B2F-A270-478E-B363-2D91A990E8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ÖFFENTLICHKEIT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48D7FE5-B261-435E-B6B1-2DC35CF5FA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5725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Reichweite ist keine Orientierung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5E2D99E-9303-485E-BF16-C1FC7440AF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620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Klicks zeigen Aufmerksamkeit. Sie unterscheiden nicht zwischen Wissen und Verwirrung.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DBEE801-2821-44A9-BBE7-B09546CBE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181350"/>
            <a:ext cx="8001000" cy="2400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4B1B7FA-4324-4759-B214-654185E727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4248150"/>
            <a:ext cx="6477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309B9DC-ADCE-4E77-BFB8-520CEA8F92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3524250"/>
            <a:ext cx="190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715C9F2-0585-4F57-B15B-442A87DAB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3790950"/>
            <a:ext cx="14287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wenig Reichweite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D2A8612-AE0A-42E4-AA95-B4E1297AEA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3790950"/>
            <a:ext cx="14287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hohe Reichweite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675F293-EB33-4B2A-B93F-63BC900BA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3276600"/>
            <a:ext cx="10477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Orientierung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D3B6E47-E0FF-4570-AEDE-FC56069D68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5029200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Desorientierung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C707107-9ED2-48BF-8507-8D8AE55D03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24700" y="3714750"/>
            <a:ext cx="266700" cy="2667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B8779B3-2EA8-4065-B362-A409E6DE9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4076700"/>
            <a:ext cx="12573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Wissen</a:t>
            </a:r>
          </a:p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Vertrauen</a:t>
            </a:r>
          </a:p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Diskursfähigkeit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0E8724B-3F2E-4246-94CF-EF53B53BF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476750"/>
            <a:ext cx="266700" cy="2667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70D79D7-D11F-4B75-A39C-3438A6DA3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4762500"/>
            <a:ext cx="12573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Erregung</a:t>
            </a:r>
          </a:p>
          <a:p xmlns:a="http://schemas.openxmlformats.org/drawingml/2006/main">
            <a:pPr algn="ctr">
              <a:defRPr sz="900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Misstrauen</a:t>
            </a:r>
          </a:p>
          <a:p xmlns:a="http://schemas.openxmlformats.org/drawingml/2006/main">
            <a:pPr algn="ctr">
              <a:defRPr sz="900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Polarisierung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E215CD0-A356-40D7-8044-FFC24EC5EA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3771900"/>
            <a:ext cx="190500" cy="190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405ED06-8488-41D2-AFC5-E838F56BC7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4191000"/>
            <a:ext cx="1314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gute Inhalte,</a:t>
            </a:r>
          </a:p>
          <a:p xmlns:a="http://schemas.openxmlformats.org/drawingml/2006/main">
            <a:pPr algn="ctr">
              <a:defRPr sz="90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zu wenig sichtbar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A88DEAC-C8BB-4234-B96A-5137BF229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3638550"/>
            <a:ext cx="1581150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3141CCF-0C02-418A-B2A0-9F0C6AA57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848100"/>
            <a:ext cx="114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Leitfrage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2148246-A65F-430F-B81C-ED5637D61E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4057650"/>
            <a:ext cx="11239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Zustände werden wahrscheinlicher?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10DD4FC-1F90-4D5F-925D-BB6AC6ACE9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V01 Die Maßstabskrise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E83503F-9B76-4763-8ECB-AB6C65EE20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06 / 10</a:t>
            </a:r>
          </a:p>
        </p:txBody>
      </p:sp>
    </p:spTree>
    <p:extLst>
      <p:ext uri="{BB962C8B-B14F-4D97-AF65-F5344CB8AC3E}">
        <p14:creationId xmlns:p14="http://schemas.microsoft.com/office/powerpoint/2010/main" val="1540340992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BE24B387-DFB3-4DFC-801E-7E885669AA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E1BE60B-5B30-4E6E-A34C-F9AEFFC55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9F1BCC1-BED5-409F-9297-836B58B4C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6A479C6-D2BF-4E37-8231-B51AC6AA03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6712E8C-3C82-4EF2-8740-62B4881EDF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E5CF06C-15D4-40D3-A45D-6B78BE542B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C847D8B-0D4B-42AA-A66B-A1F8AE7FEC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551C1B6-E2ED-4A10-8CEE-55D8160168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ALLTAGSBEISPIELE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31CB5A4-A964-4CCE-8A0F-DF66FC985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5725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4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Die alte Ordnung misst Bewegung und blendet Zustände aus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7EF9AF6-2010-4E99-8F25-CA8A15F0E6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620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T-Shirt, Apfel und BIP nach Krise zeigen dieselbe Struktur: sichtbarer Preis, unsichtbare Folgekosten.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AD9A674-5074-421D-972D-CE006F45C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028950"/>
            <a:ext cx="28956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D87A437-6DC5-43B9-9F65-D3F57308FA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276600"/>
            <a:ext cx="2286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T-Shirt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9414B57-BF7B-4E50-B2A3-8F6C1F05C5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714750"/>
            <a:ext cx="8191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3281BDF-AB2E-451A-89B7-381543D1B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019550"/>
            <a:ext cx="23622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Preis sieht: Kauf, Marge, Steuer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B56A091-C743-49B4-BDBD-CA7904F0E5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533900"/>
            <a:ext cx="23622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übersieht: Wasser, Chemie, Arbeit, Entsorgung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439F7B5-B7AE-422E-904D-32634E0C9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028950"/>
            <a:ext cx="28956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D78F472-2293-466C-B02D-B87AFF7FE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3276600"/>
            <a:ext cx="2286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Apfel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3BA2DA0-69B2-4242-8138-ACEE2936B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3714750"/>
            <a:ext cx="8191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77D58B4-5D46-4CD6-A88D-BA1D24B54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4019550"/>
            <a:ext cx="23622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Preis sieht: Ware und Zahlungsfluss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F6B650D-D6A7-468A-828A-0003CF025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4533900"/>
            <a:ext cx="23622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übersieht: Wasserstress, Biodiversität, Transport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5818BEA-6814-4785-90AA-B00BA346BF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028950"/>
            <a:ext cx="2895600" cy="2095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6126EC4-5C60-4AE6-8A08-4A2A1D82B1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276600"/>
            <a:ext cx="2286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BIP nach Krise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BD773D6-DFAB-46B4-97C4-4ADA00327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714750"/>
            <a:ext cx="8191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B9870E6-31AA-42C2-96F7-55418E7C52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4019550"/>
            <a:ext cx="23622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BIP sieht: Reparatur und Aufbau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4A966A2-3FC6-4038-A449-61C7ACB0E8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4533900"/>
            <a:ext cx="23622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übersieht: zerstörten Wohlstand und Risiko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4BDF5BA-E5C7-40B2-AEA6-6678FFD16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19350" y="5219700"/>
            <a:ext cx="6572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857BC66-D537-44BA-B26C-217B2F9136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90800" y="5372100"/>
            <a:ext cx="6229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Systempunkt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1F1068C-0D9F-4CD8-BE02-3ECE977403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90800" y="5695950"/>
            <a:ext cx="6229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Nicht Bürger:innen sollen private Lieferkettenprüfer:innen werden. Das System muss Wirkung sichtbar machen.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CAD1F60-257C-4AFA-8D3C-0516953EDF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V01 Die Maßstabskrise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0A18218-24C5-483F-A527-79D77138BF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07 / 10</a:t>
            </a:r>
          </a:p>
        </p:txBody>
      </p:sp>
    </p:spTree>
    <p:extLst>
      <p:ext uri="{BB962C8B-B14F-4D97-AF65-F5344CB8AC3E}">
        <p14:creationId xmlns:p14="http://schemas.microsoft.com/office/powerpoint/2010/main" val="657359944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61D53C7A-510D-43AE-85DC-31A0B2F0D0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72CAFF3-42BA-470F-B428-4CE140C6F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7412D76-7C2A-4EAF-AB2E-01FE194618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452EE2F-F0CE-40A9-9455-B8AB9C7779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5C381A0-0E22-4D5E-90BC-2B1F7CC043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CBC0136-9F64-44AB-BAEE-13E8F5E07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7742A07-39CB-4473-9169-B625AB43D4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0723CF2-152B-420E-837B-8BC115CF2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BEGRIFFSARBEIT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4807F9D-1D34-438C-927E-3537AE967A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5725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 ist tatsächliche Zustandsveränderung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914D659-78B8-4C34-90FD-C5362BC35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620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Wirkung ist zunächst neutral und relational. Erst die Bewertung ordnet positiv, negativ oder neutral ein.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26B7822-C48B-4367-A143-082EDBE5ED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276600"/>
            <a:ext cx="20955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0C12D40-809B-4EB1-AD61-8EDBF0BDF0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3543300"/>
            <a:ext cx="1485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8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Vorher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39DCF3B-A71B-4DB8-8C85-FB2CC9A5AD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3924300"/>
            <a:ext cx="14859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Zustand 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DDDD59F-0D22-42D1-B5A2-49436148D9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3829050"/>
            <a:ext cx="14668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D3F4BDC-3B86-48EC-8C97-9C96CDCA3F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705225"/>
            <a:ext cx="209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1CD9B71-B7FF-48E0-B2A8-D16182F817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91100" y="3276600"/>
            <a:ext cx="20955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72F9166-5245-4F8E-8AE1-A3F452981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95900" y="3543300"/>
            <a:ext cx="1485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80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Nachher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FF29D06-4397-4B08-B586-D1ED458C67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95900" y="3924300"/>
            <a:ext cx="14859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Zustand B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0B91EBA-12D4-40D8-8A4F-4142486AD1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76700" y="4514850"/>
            <a:ext cx="285750" cy="285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4850599-754A-401B-A185-231DB9EBDC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4876800"/>
            <a:ext cx="11049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WIRKUNG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9E51C88-C77A-4248-A984-3079B6B02D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3067050"/>
            <a:ext cx="23812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3752CA4-8B94-4979-832F-B981998FEA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3219450"/>
            <a:ext cx="2038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Nicht Absicht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6BD35F0-B692-409A-AC20-F721B8B766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3543300"/>
            <a:ext cx="2038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Gut gemeint reicht nicht.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D4EE61B-F0F4-4F6B-824C-90980984D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3981450"/>
            <a:ext cx="238125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7F331B2-BC24-4530-9ACE-F92DAC3C0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4133850"/>
            <a:ext cx="2038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Nicht Output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6AF8D1D-EF15-45F0-9B4C-A0A6EEA2E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4457700"/>
            <a:ext cx="20383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Teilnahme, Bericht oder Gesetz sind noch keine Wirkung.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3AAE581-F0EC-4C51-85C6-3CAC1D84DE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5010150"/>
            <a:ext cx="23812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C212570-1C9B-4022-B828-541D92C4B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5162550"/>
            <a:ext cx="2038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Nicht Image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46B7E20-6629-4DCB-87B2-88BACCEF0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5486400"/>
            <a:ext cx="2038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Außenwirkung ersetzt keine Zustandsprüfung.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012110D-A2BA-42A3-9CD3-ADEE45BAEB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5334000"/>
            <a:ext cx="10477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Definition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1FA7BDE-604D-4394-90CF-ABDCE2B7AF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5314950"/>
            <a:ext cx="4762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 = Veränderung von Zuständen für jemanden oder etwas.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6498043-C72D-4B36-903F-D60B625AC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V01 Die Maßstabskrise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7E4064E-1381-45C5-ACAE-B24F1A5C65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08 / 10</a:t>
            </a:r>
          </a:p>
        </p:txBody>
      </p:sp>
    </p:spTree>
    <p:extLst>
      <p:ext uri="{BB962C8B-B14F-4D97-AF65-F5344CB8AC3E}">
        <p14:creationId xmlns:p14="http://schemas.microsoft.com/office/powerpoint/2010/main" val="857802956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86DECD14-3C55-44F8-9C17-5E3035738E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41CCB32-F03D-4193-9D20-7F22AFA9D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5E9CCA7-822E-4B1D-AC64-1893FD7BE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8C64223-7304-407F-821A-E877E6C543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E79E189-44F4-4C19-A29A-019B1094F2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50054A5-B956-404F-9572-87B67F5D7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FFE23AC-909C-4B53-9C08-BDC6C4456B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CC2A100-E221-4613-B529-BE612E1D44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REFERENZRAHMEN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F44B9AE-57F4-4EF3-B7A1-87B570D5E2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5725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Mensch, Planet und Demokratie bilden den Zielraum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AE91F69-3D8E-4E2C-ACC4-0DD00FBDA8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620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SDGs, Agenda 2030 und SDG+ machen Wirkungsbewertung nachvollziehbar, diskutierbar und lernfähig.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7FA0330-6C70-4980-A8DA-B69842EA70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2857500"/>
            <a:ext cx="1752600" cy="1752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0B1020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9485EE3-89F3-42A0-925B-E54CCFAC14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38600" y="4076700"/>
            <a:ext cx="1752600" cy="1752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2F7D5C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A1FDC1B-74F9-4204-B23D-8ADDBCFFDE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38800" y="4076700"/>
            <a:ext cx="1752600" cy="1752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C89B3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528B68A-00EC-4BAB-AD80-B36CC3816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403860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8F4BD16-E3C7-4498-8F43-5C3454DA38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24450" y="4400550"/>
            <a:ext cx="11811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WIRKUNG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C37E8D4-7CF2-4955-8D45-FC512BB8EA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48250" y="339090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Mensch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99A8916-7BEA-4F67-97F3-75F48E3D57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49149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Planet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E5E39FC-832C-4840-ABCE-F6E2A9306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914900"/>
            <a:ext cx="12573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Demokratie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8F45D6F-6B8A-4EEC-A73C-5CE68D9C5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543300"/>
            <a:ext cx="278130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7003DB0-2A62-476A-876D-0CE33AC2B3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695700"/>
            <a:ext cx="24384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SDGs / Agenda 2030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6B9949A-CE17-4CE9-8F23-2F84CB298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24384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global verhandelter Zielrahmen für nachhaltige Entwicklung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B288C1E-3AA5-454D-AB90-36C4980CA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3543300"/>
            <a:ext cx="2781300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42BE2D7-1A05-40A3-AA9B-FC767C134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43850" y="3695700"/>
            <a:ext cx="24384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SDG+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1C65628-95D4-4834-899F-18ED8A1B1D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43850" y="4019550"/>
            <a:ext cx="24384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Demokratie, Medienqualität, Rechtsstaatlichkeit, Vertrauen, digitale Selbstbestimmung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1ABB303-F075-4281-9739-623FD755D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5943600"/>
            <a:ext cx="6667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Positive Wirkung stärkt diesen Zielraum. Negative Wirkung schwächt, blockiert oder zerstört ihn.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DFCE743-620D-40CD-B4C4-DFB3710A87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V01 Die Maßstabskrise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5FEB1CC-2FCC-44EB-B8D8-6FC5A63CD0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09 / 10</a:t>
            </a:r>
          </a:p>
        </p:txBody>
      </p:sp>
    </p:spTree>
    <p:extLst>
      <p:ext uri="{BB962C8B-B14F-4D97-AF65-F5344CB8AC3E}">
        <p14:creationId xmlns:p14="http://schemas.microsoft.com/office/powerpoint/2010/main" val="174070136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2026-05-29T06:53:19.2950000Z</dcterms:created>
  <dcterms:modified xsi:type="dcterms:W3CDTF">2026-05-29T06:53:19.2950000Z</dcterms:modified>
</coreProperties>
</file>