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6cfa532cd1d3454f" /><Relationship Type="http://schemas.openxmlformats.org/officeDocument/2006/relationships/extended-properties" Target="/docProps/app.xml" Id="R7016360557d84340" /><Relationship Type="http://schemas.openxmlformats.org/officeDocument/2006/relationships/officeDocument" Target="/ppt/presentation.xml" Id="R9f2d8f5505f84d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5e6f42bbb4863"/>
  </p:sldMasterIdLst>
  <p:notesMasterIdLst>
    <p:notesMasterId xmlns:r="http://schemas.openxmlformats.org/officeDocument/2006/relationships" r:id="R43720b17efa149e7"/>
  </p:notesMasterIdLst>
  <p:sldIdLst>
    <p:sldId xmlns:r="http://schemas.openxmlformats.org/officeDocument/2006/relationships" id="256" r:id="R08ac93b14ae94faa"/>
    <p:sldId xmlns:r="http://schemas.openxmlformats.org/officeDocument/2006/relationships" id="257" r:id="R2e50d252e0ec420d"/>
    <p:sldId xmlns:r="http://schemas.openxmlformats.org/officeDocument/2006/relationships" id="258" r:id="Rc373e0e01bbf4113"/>
    <p:sldId xmlns:r="http://schemas.openxmlformats.org/officeDocument/2006/relationships" id="259" r:id="Rb81735a42a6f4fea"/>
    <p:sldId xmlns:r="http://schemas.openxmlformats.org/officeDocument/2006/relationships" id="260" r:id="R407f82767c3348f3"/>
    <p:sldId xmlns:r="http://schemas.openxmlformats.org/officeDocument/2006/relationships" id="261" r:id="Re28eb1f5c3414941"/>
    <p:sldId xmlns:r="http://schemas.openxmlformats.org/officeDocument/2006/relationships" id="262" r:id="Rd62a83f6891840c2"/>
    <p:sldId xmlns:r="http://schemas.openxmlformats.org/officeDocument/2006/relationships" id="263" r:id="R07153838fea74a7d"/>
    <p:sldId xmlns:r="http://schemas.openxmlformats.org/officeDocument/2006/relationships" id="264" r:id="R47dc70ebdc0b49e3"/>
    <p:sldId xmlns:r="http://schemas.openxmlformats.org/officeDocument/2006/relationships" id="265" r:id="R7e0c12ec5d914057"/>
    <p:sldId xmlns:r="http://schemas.openxmlformats.org/officeDocument/2006/relationships" id="266" r:id="R5216d14504554225"/>
    <p:sldId xmlns:r="http://schemas.openxmlformats.org/officeDocument/2006/relationships" id="267" r:id="R49b0df273f6541a0"/>
    <p:sldId xmlns:r="http://schemas.openxmlformats.org/officeDocument/2006/relationships" id="268" r:id="R38137dcfc10b476e"/>
    <p:sldId xmlns:r="http://schemas.openxmlformats.org/officeDocument/2006/relationships" id="269" r:id="R17a0ecafbe654c59"/>
    <p:sldId xmlns:r="http://schemas.openxmlformats.org/officeDocument/2006/relationships" id="270" r:id="Rd0149d30e13c43ea"/>
    <p:sldId xmlns:r="http://schemas.openxmlformats.org/officeDocument/2006/relationships" id="271" r:id="Redf0941b9ea7488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5e6f42bbb4863" /><Relationship Type="http://schemas.openxmlformats.org/officeDocument/2006/relationships/theme" Target="/ppt/theme/theme1.xml" Id="R6366c9a94f8544ef" /><Relationship Type="http://schemas.openxmlformats.org/officeDocument/2006/relationships/notesMaster" Target="/ppt/notesMasters/notesMaster1.xml" Id="R43720b17efa149e7" /><Relationship Type="http://schemas.openxmlformats.org/officeDocument/2006/relationships/presProps" Target="/ppt/presProps.xml" Id="R224e9c4c966341ce" /><Relationship Type="http://schemas.openxmlformats.org/officeDocument/2006/relationships/viewProps" Target="/ppt/viewProps.xml" Id="R2af605f0b0d746fc" /><Relationship Type="http://schemas.openxmlformats.org/officeDocument/2006/relationships/tableStyles" Target="/ppt/tableStyles.xml" Id="Red5617e68c294337" /><Relationship Type="http://schemas.openxmlformats.org/officeDocument/2006/relationships/slide" Target="/ppt/slides/slide1.xml" Id="R08ac93b14ae94faa" /><Relationship Type="http://schemas.openxmlformats.org/officeDocument/2006/relationships/slide" Target="/ppt/slides/slide2.xml" Id="R2e50d252e0ec420d" /><Relationship Type="http://schemas.openxmlformats.org/officeDocument/2006/relationships/slide" Target="/ppt/slides/slide3.xml" Id="Rc373e0e01bbf4113" /><Relationship Type="http://schemas.openxmlformats.org/officeDocument/2006/relationships/slide" Target="/ppt/slides/slide4.xml" Id="Rb81735a42a6f4fea" /><Relationship Type="http://schemas.openxmlformats.org/officeDocument/2006/relationships/slide" Target="/ppt/slides/slide5.xml" Id="R407f82767c3348f3" /><Relationship Type="http://schemas.openxmlformats.org/officeDocument/2006/relationships/slide" Target="/ppt/slides/slide6.xml" Id="Re28eb1f5c3414941" /><Relationship Type="http://schemas.openxmlformats.org/officeDocument/2006/relationships/slide" Target="/ppt/slides/slide7.xml" Id="Rd62a83f6891840c2" /><Relationship Type="http://schemas.openxmlformats.org/officeDocument/2006/relationships/slide" Target="/ppt/slides/slide8.xml" Id="R07153838fea74a7d" /><Relationship Type="http://schemas.openxmlformats.org/officeDocument/2006/relationships/slide" Target="/ppt/slides/slide9.xml" Id="R47dc70ebdc0b49e3" /><Relationship Type="http://schemas.openxmlformats.org/officeDocument/2006/relationships/slide" Target="/ppt/slides/slide10.xml" Id="R7e0c12ec5d914057" /><Relationship Type="http://schemas.openxmlformats.org/officeDocument/2006/relationships/slide" Target="/ppt/slides/slide11.xml" Id="R5216d14504554225" /><Relationship Type="http://schemas.openxmlformats.org/officeDocument/2006/relationships/slide" Target="/ppt/slides/slide12.xml" Id="R49b0df273f6541a0" /><Relationship Type="http://schemas.openxmlformats.org/officeDocument/2006/relationships/slide" Target="/ppt/slides/slide13.xml" Id="R38137dcfc10b476e" /><Relationship Type="http://schemas.openxmlformats.org/officeDocument/2006/relationships/slide" Target="/ppt/slides/slide14.xml" Id="R17a0ecafbe654c59" /><Relationship Type="http://schemas.openxmlformats.org/officeDocument/2006/relationships/slide" Target="/ppt/slides/slide15.xml" Id="Rd0149d30e13c43ea" /><Relationship Type="http://schemas.openxmlformats.org/officeDocument/2006/relationships/slide" Target="/ppt/slides/slide16.xml" Id="Redf0941b9ea7488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bc3df00507884db6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4905fbe40864d87" /><Relationship Type="http://schemas.openxmlformats.org/officeDocument/2006/relationships/notesMaster" Target="/ppt/notesMasters/notesMaster1.xml" Id="Rcee28bed8be44778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3fa025ad28f34e71" /><Relationship Type="http://schemas.openxmlformats.org/officeDocument/2006/relationships/notesMaster" Target="/ppt/notesMasters/notesMaster1.xml" Id="R9b5741f1350c49fe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1cd4e11d446842e1" /><Relationship Type="http://schemas.openxmlformats.org/officeDocument/2006/relationships/notesMaster" Target="/ppt/notesMasters/notesMaster1.xml" Id="Rd54e39fa24a249bc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9655f62c051945c7" /><Relationship Type="http://schemas.openxmlformats.org/officeDocument/2006/relationships/notesMaster" Target="/ppt/notesMasters/notesMaster1.xml" Id="R496134e7d4354cd4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688e7f9ec13d4ec9" /><Relationship Type="http://schemas.openxmlformats.org/officeDocument/2006/relationships/notesMaster" Target="/ppt/notesMasters/notesMaster1.xml" Id="Ree47282955e54e24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0bb27132dbfe4746" /><Relationship Type="http://schemas.openxmlformats.org/officeDocument/2006/relationships/notesMaster" Target="/ppt/notesMasters/notesMaster1.xml" Id="R70e0b3e0053e4b0a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efe625a9c24142c5" /><Relationship Type="http://schemas.openxmlformats.org/officeDocument/2006/relationships/notesMaster" Target="/ppt/notesMasters/notesMaster1.xml" Id="R84fc3f6f99374151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dab11e65b380451e" /><Relationship Type="http://schemas.openxmlformats.org/officeDocument/2006/relationships/notesMaster" Target="/ppt/notesMasters/notesMaster1.xml" Id="R97557e45282143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e9dadb49ddf841ae" /><Relationship Type="http://schemas.openxmlformats.org/officeDocument/2006/relationships/notesMaster" Target="/ppt/notesMasters/notesMaster1.xml" Id="R85a074fd65c14f6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12c0e7483ed4a02" /><Relationship Type="http://schemas.openxmlformats.org/officeDocument/2006/relationships/notesMaster" Target="/ppt/notesMasters/notesMaster1.xml" Id="Rc59840c415a04ae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be0a431f330e41f7" /><Relationship Type="http://schemas.openxmlformats.org/officeDocument/2006/relationships/notesMaster" Target="/ppt/notesMasters/notesMaster1.xml" Id="Rda72753886c1400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6faf933f68d4ec0" /><Relationship Type="http://schemas.openxmlformats.org/officeDocument/2006/relationships/notesMaster" Target="/ppt/notesMasters/notesMaster1.xml" Id="R8d5099686539494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a1806f2568c4469a" /><Relationship Type="http://schemas.openxmlformats.org/officeDocument/2006/relationships/notesMaster" Target="/ppt/notesMasters/notesMaster1.xml" Id="Rb7de34340918410d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f7e3ea337dee434c" /><Relationship Type="http://schemas.openxmlformats.org/officeDocument/2006/relationships/notesMaster" Target="/ppt/notesMasters/notesMaster1.xml" Id="R6c0d22fb63cc423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7b6ec8055eb646c3" /><Relationship Type="http://schemas.openxmlformats.org/officeDocument/2006/relationships/notesMaster" Target="/ppt/notesMasters/notesMaster1.xml" Id="Ra7df378879d44a6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eaa9bd7439d45b2" /><Relationship Type="http://schemas.openxmlformats.org/officeDocument/2006/relationships/notesMaster" Target="/ppt/notesMasters/notesMaster1.xml" Id="R0ce1a7fc5e19450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d773ce2fa407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78b60356e03411d" /><Relationship Type="http://schemas.openxmlformats.org/officeDocument/2006/relationships/slideLayout" Target="/ppt/slideLayouts/slideLayout2.xml" Id="R4790aedb634344a0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0aedb634344a0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1f631f7f0f74dc0" /><Relationship Type="http://schemas.openxmlformats.org/officeDocument/2006/relationships/notesSlide" Target="/ppt/notesSlides/notesSlide1.xml" Id="Rb9fa247bb301456f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9b5ab90a1da43a3" /><Relationship Type="http://schemas.openxmlformats.org/officeDocument/2006/relationships/notesSlide" Target="/ppt/notesSlides/notesSlide10.xml" Id="R649f14222f15426a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6e2a0a360744e9a" /><Relationship Type="http://schemas.openxmlformats.org/officeDocument/2006/relationships/notesSlide" Target="/ppt/notesSlides/notesSlide11.xml" Id="Re7eae73db2354f8b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c8e5b2d9ab14cc7" /><Relationship Type="http://schemas.openxmlformats.org/officeDocument/2006/relationships/notesSlide" Target="/ppt/notesSlides/notesSlide12.xml" Id="Rc429e0eecd4f43c3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50b7e9fe72c418e" /><Relationship Type="http://schemas.openxmlformats.org/officeDocument/2006/relationships/notesSlide" Target="/ppt/notesSlides/notesSlide13.xml" Id="R2de2ac87e9094334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b1b7c877f04947" /><Relationship Type="http://schemas.openxmlformats.org/officeDocument/2006/relationships/notesSlide" Target="/ppt/notesSlides/notesSlide14.xml" Id="R5bbfef242cd2467e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602877e31641a5" /><Relationship Type="http://schemas.openxmlformats.org/officeDocument/2006/relationships/notesSlide" Target="/ppt/notesSlides/notesSlide15.xml" Id="R456b3b483c9c441c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ce8e3f498c4b46" /><Relationship Type="http://schemas.openxmlformats.org/officeDocument/2006/relationships/notesSlide" Target="/ppt/notesSlides/notesSlide16.xml" Id="R430c30df1793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ea24d5ff0ce4c17" /><Relationship Type="http://schemas.openxmlformats.org/officeDocument/2006/relationships/notesSlide" Target="/ppt/notesSlides/notesSlide2.xml" Id="R901e1bac57b9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39f20ca40844592" /><Relationship Type="http://schemas.openxmlformats.org/officeDocument/2006/relationships/notesSlide" Target="/ppt/notesSlides/notesSlide3.xml" Id="R14246f20801b46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afe0587ee984e89" /><Relationship Type="http://schemas.openxmlformats.org/officeDocument/2006/relationships/notesSlide" Target="/ppt/notesSlides/notesSlide4.xml" Id="R6ee64c65abe743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e5bf5951f694ea9" /><Relationship Type="http://schemas.openxmlformats.org/officeDocument/2006/relationships/notesSlide" Target="/ppt/notesSlides/notesSlide5.xml" Id="Rd57c76b8c13b49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bb9639ce0f4794" /><Relationship Type="http://schemas.openxmlformats.org/officeDocument/2006/relationships/notesSlide" Target="/ppt/notesSlides/notesSlide6.xml" Id="R937eba405f6340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a893e8bf8564135" /><Relationship Type="http://schemas.openxmlformats.org/officeDocument/2006/relationships/notesSlide" Target="/ppt/notesSlides/notesSlide7.xml" Id="R6bb2897094e84c64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fc89edc9f0a4aaf" /><Relationship Type="http://schemas.openxmlformats.org/officeDocument/2006/relationships/notesSlide" Target="/ppt/notesSlides/notesSlide8.xml" Id="Re452c2608c394dac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90eebbbed354ec1" /><Relationship Type="http://schemas.openxmlformats.org/officeDocument/2006/relationships/notesSlide" Target="/ppt/notesSlides/notesSlide9.xml" Id="R93c015503de641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5355A089-0CE0-4CA1-9A5A-7980DF99B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FFDB4C2-C10E-413C-97B6-DFBF46E4C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9343" y="576072"/>
            <a:ext cx="283464" cy="283464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1260">
            <a:solidFill>
              <a:srgbClr val="F6F1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A26344-1382-42FE-AE7A-9DDAD27D3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422" y="741426"/>
            <a:ext cx="283464" cy="283464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126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00DF5CA-C9C5-43E3-ACCB-517AE5900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9264" y="741426"/>
            <a:ext cx="283464" cy="283464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126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D6AE35E-6D50-4BB9-BAC4-4BC59EBB26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7453" y="818198"/>
            <a:ext cx="59055" cy="5905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24669A1-701B-4E76-A713-EB85B839E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7810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AKADEMIE FÜR 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83ABF6D-4D24-48F5-BCBA-151061159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65735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CDCBCB2-EF3E-46CA-AB86-3F5B5D3B7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156210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WÖK-G1 | MODUL G1.1 | VORLESUNG 02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FD803B6-2CF8-412E-A9FA-D7228BEB5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038350"/>
            <a:ext cx="6477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9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39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Wirkung statt Kapital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2F11B5E-1768-4F21-AB8A-6772219D4F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90850"/>
            <a:ext cx="62865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Warum Kapital Werkzeug bleibt, aber nicht länger Kompass sein darf.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FE3C8D8-F783-44EF-913D-F58022F4A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943350"/>
            <a:ext cx="12573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E7F5617-C1FE-439E-B751-CD9196CC8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267200"/>
            <a:ext cx="114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Leitfrage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2A4C066-68E2-48C9-8632-7EB90567D1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552950"/>
            <a:ext cx="5334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24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Wofür arbeitet Kapital?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64767D1-1530-4AF1-AB81-A2BCF9D6F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819150"/>
            <a:ext cx="2476500" cy="24765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C89B3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9178937-65C8-4D74-8517-93DE41AB3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406" y="1506474"/>
            <a:ext cx="475488" cy="47548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35662">
            <a:solidFill>
              <a:srgbClr val="F6F1E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FA95568-F6D6-4973-8764-E63E9AAD6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5474" y="1783842"/>
            <a:ext cx="475488" cy="47548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35662">
            <a:solidFill>
              <a:srgbClr val="2F7D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7445756-6408-4648-BF32-5ED60ED48F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1338" y="1783842"/>
            <a:ext cx="475488" cy="47548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35662">
            <a:solidFill>
              <a:srgbClr val="C89B3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99D0F1A-697A-4A38-A57A-95C0098E8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61526" y="1912620"/>
            <a:ext cx="99060" cy="9906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88EE274-C085-479E-B4FE-74D0194E0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4000500"/>
            <a:ext cx="31432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8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Werkzeug.</a:t>
            </a:r>
          </a:p>
          <a:p xmlns:a="http://schemas.openxmlformats.org/drawingml/2006/main">
            <a:pPr algn="ctr">
              <a:defRPr sz="18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8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Nicht Ziel.</a:t>
            </a:r>
          </a:p>
          <a:p xmlns:a="http://schemas.openxmlformats.org/drawingml/2006/main">
            <a:pPr algn="ctr">
              <a:defRPr sz="18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8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Kompass heißt Wirkung.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198D16A-8930-47D3-BC4C-B5E973BEC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53F5B93-3237-46C8-8465-EEC67998B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01 / 16</a:t>
            </a:r>
          </a:p>
        </p:txBody>
      </p:sp>
    </p:spTree>
    <p:extLst>
      <p:ext uri="{BB962C8B-B14F-4D97-AF65-F5344CB8AC3E}">
        <p14:creationId xmlns:p14="http://schemas.microsoft.com/office/powerpoint/2010/main" val="191334844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A83A35E2-BAAB-494E-99FB-4D4751912E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9776681-A72D-405C-8F12-9CDC1A239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2AC2FD4-3EB7-40CE-B8EA-65A774F9C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118B5E6-DDE4-4181-AA14-5C5046A5F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C66057C-B130-43D9-AA7A-9EDA2BA8A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D52E658-780A-4C31-9779-10EFFFDEB3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6CFE009-5583-4161-8A3B-EFDE40B731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68B48F7-DF62-4083-966F-C7A7F706A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WIRKUNG ALS KOMPASS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49943D9-305D-4E5F-AED7-8BC88DFDD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Mensch, Planet und Demokratie bilden den Zielraum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4CCBE79-3759-4100-B87B-DFD8E043F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 wird nicht nach seiner Menge eingeordnet, sondern nach den Zuständen, die es ermöglicht.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4076231-7FD4-4D63-A7D9-4992B67D72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ADDD515-B502-46E2-AD7D-6366C43AAA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10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8A3B531-34F5-4511-AA3E-1F9771EBA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2857500"/>
            <a:ext cx="1676400" cy="1676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C055D97-F941-40B4-B5B6-4107502C89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76700" y="4019550"/>
            <a:ext cx="1676400" cy="1676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2F7D5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9FBB19E-D78D-48A2-98D0-87FDEC137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0700" y="4019550"/>
            <a:ext cx="1676400" cy="1676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C89B3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74D450C-00FF-45CA-8193-225DB3874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43550" y="4000500"/>
            <a:ext cx="266700" cy="2667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FFF01E6-AF1A-4204-92AA-59B4E297E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24450" y="4324350"/>
            <a:ext cx="11049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WIRKUNG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D82F685-E2A9-48E6-B505-49C323887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67300" y="3371850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Mensch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8259D70-C84D-41AC-A322-816FD9545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4857750"/>
            <a:ext cx="10477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Planet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B699EC1-3336-4B4E-90AA-9A219E5208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485775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Demokratie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E67BED9-AAB4-4D1A-A482-DD1562DF1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524250"/>
            <a:ext cx="2895600" cy="1028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48C67FD-75FD-47BE-8A33-D8F2581534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676650"/>
            <a:ext cx="2552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Bewertung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2516163-BF66-43B7-8479-6A0D5731FB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981450"/>
            <a:ext cx="25527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SDGs, Agenda 2030 und SDG+ schaffen den Referenzrahmen.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4262238-6AE1-4837-9637-832F5E344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3524250"/>
            <a:ext cx="2895600" cy="1028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16B8D54-A550-457B-895E-15A24306B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676650"/>
            <a:ext cx="2552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Zielgröße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226FC41-1896-462D-964C-06730313A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981450"/>
            <a:ext cx="25527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Positive Netto-Wirkung ohne kritische Schäden an anderer Stelle.</a:t>
            </a:r>
          </a:p>
        </p:txBody>
      </p:sp>
    </p:spTree>
    <p:extLst>
      <p:ext uri="{BB962C8B-B14F-4D97-AF65-F5344CB8AC3E}">
        <p14:creationId xmlns:p14="http://schemas.microsoft.com/office/powerpoint/2010/main" val="1389643121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4DE95FED-F2BF-43B1-A2A9-E4D1CCE44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CDE42A3-53AE-4EE4-BB2C-E949F420B3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79AD2EF-C52F-4892-AD64-9980DFF9C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4C97DF5-87C4-4210-9FB2-7EACA0B85E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36F46CF-8F1E-45C1-B318-C01CFDEB1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DB91A0B-7699-4603-9C65-F19261CDC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6E306FF-198B-44D7-9B28-A6A7628181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26593BE-2034-4095-BE3D-198C997E13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INVESTITIONSBEISPIEL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C229548-A089-4F97-AEBB-85B46BD5BD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Gleicher Kapitalbetrag - andere Wirkung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8FC924A-E251-4BD5-A557-081A228CB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Solarpark und Kohlepfad können beide Rendite erzeugen. Der Kapitalbetrag allein reicht nicht.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228B4D4-8C9A-49D0-84EA-37D90C7FEF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D9B75B1-24CD-45D6-BAC1-03D7D7800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11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C98799E-4116-4C7A-B543-F51E3F109D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3276600"/>
            <a:ext cx="31432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5A4B716-2F41-466C-9BD9-806512221D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429000"/>
            <a:ext cx="2800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Solarpark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83B0AB5-0BA1-4B49-AA51-D38B275AB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8BAD9D4-9828-448C-BA50-965008805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943350"/>
            <a:ext cx="28003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Emissionen senken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Resilienz stärken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Klimarisiken reduzieren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03EA95E-6B95-4ECE-8930-17051253D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3276600"/>
            <a:ext cx="31432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D8D3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5E6350B-1BA9-4218-B088-A23C9C3EFE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3429000"/>
            <a:ext cx="2800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Kohlepfad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29B38F0-E5E5-4948-B79C-756D09B67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1B9693A-51FA-4039-9FDF-2CA89EC9EA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3943350"/>
            <a:ext cx="28003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Kurzfristige Versorgung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Beschäftigung sichern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Klimarisiken verlängern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F0A8CDA-523B-41FC-AA94-ED0B71183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33950" y="3714750"/>
            <a:ext cx="15621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8E89415-D57C-4AB4-ADE2-57D0629FA0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3905250"/>
            <a:ext cx="9906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Kapital</a:t>
            </a:r>
          </a:p>
          <a:p xmlns:a="http://schemas.openxmlformats.org/drawingml/2006/main">
            <a:pPr algn="ctr">
              <a:defRPr sz="165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fließt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DD1AC79-87B8-489C-B826-D046C865B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9150" y="4114800"/>
            <a:ext cx="285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606F54D-2658-4F39-AF2A-2B2C56EDD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39909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E57F542-BCF2-428D-84D8-FFDFCB2C32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4114800"/>
            <a:ext cx="285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5787EE5-DDCD-4F65-875D-18128E10C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39909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1AEF85B-0DFE-410D-AE61-467599635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5562600"/>
            <a:ext cx="6515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42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WÖk fragt: Welche Zustände werden über Zeit wahrscheinlicher?</a:t>
            </a:r>
          </a:p>
        </p:txBody>
      </p:sp>
    </p:spTree>
    <p:extLst>
      <p:ext uri="{BB962C8B-B14F-4D97-AF65-F5344CB8AC3E}">
        <p14:creationId xmlns:p14="http://schemas.microsoft.com/office/powerpoint/2010/main" val="525071482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1ED7828C-DD81-4D02-8A85-7E2268EC3C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F68EBC0-3314-4600-939F-6B6FFA88D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3B6DA21-8377-4204-9924-64930A4E7B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E7CBAC1-CA82-4A94-8643-D503B67B45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C73BFA6-178F-43B2-80AF-3D34F03987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74B5BAF-89D5-49C2-A8CB-2F0551702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309B0E8-C22B-4DAF-ACAC-30835D2F7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08069AA-97F6-43BB-A8AA-C9ACCBA97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WIRKUNGSRÄUME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2F12D38-B848-4856-B23A-225F333640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Kapitalwirkung betrifft nicht nur Klima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42C3660-1EB0-4F27-B600-E3FE2670A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 formt soziale, ökologische und demokratische Räume zugleich.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5DEC058-B548-447C-B30C-CF30793A8D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80FEFA5-C43E-420F-B4EC-6CE196A5B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12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BA99573-870F-4330-9BEA-7F8E9CD343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43250"/>
            <a:ext cx="2857500" cy="1847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4CBCA97-F75E-48A6-874F-A308FC34C2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295650"/>
            <a:ext cx="2514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Wohnraum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99CED00-1C09-4282-A536-1AD27BE72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6195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A87EA09-A479-48A8-BA3C-0A7D68C06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810000"/>
            <a:ext cx="2514600" cy="1028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Zuhause, Gesundheit, Bezahlbarkeit, Nachbarschaft - oder Anlageklasse.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7CA43D3-AAF9-498B-AF22-CB4DADD9B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143250"/>
            <a:ext cx="2857500" cy="1847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EEA9C4C-3A73-442D-970D-B248F94E6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295650"/>
            <a:ext cx="2514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Lieferkette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F7D17FC-390B-47B6-AA2B-194149F4F5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6195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C1FB2F5-13ED-40DA-A743-231EDE16D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810000"/>
            <a:ext cx="2514600" cy="1028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Billiger Preis - oder Wasserstress, schlechte Löhne und ausgelagerte Kosten.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8484851-B31F-4F9E-8CDF-61F2F959D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3143250"/>
            <a:ext cx="2857500" cy="1847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A6D4D4C-DBB1-4049-A75C-5420EF02A5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295650"/>
            <a:ext cx="2514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Medienmacht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DA70AD3-6D48-46E1-8B2A-8BBB352705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6195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B3E8ECE-A9C4-4AE2-84BC-26B1557EDA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810000"/>
            <a:ext cx="2514600" cy="1028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Qualitätsjournalismus ermöglichen - oder Erregungsmodelle skalieren.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A91EDC5-F0D0-46A9-B10A-4EEFE0857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5295900"/>
            <a:ext cx="44196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D18470A-49AE-4C54-9EBD-3066C7A2BC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5448300"/>
            <a:ext cx="4076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Leitfrage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3FE4A68-792D-4F21-A85F-F725F462C9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5753100"/>
            <a:ext cx="407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Wofür arbeitet Kapital in diesem Wirkungsraum?</a:t>
            </a:r>
          </a:p>
        </p:txBody>
      </p:sp>
    </p:spTree>
    <p:extLst>
      <p:ext uri="{BB962C8B-B14F-4D97-AF65-F5344CB8AC3E}">
        <p14:creationId xmlns:p14="http://schemas.microsoft.com/office/powerpoint/2010/main" val="726389059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3AF4B4DF-6A26-424E-8115-FDD0E8014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F571A6F-3EFF-4151-ADC8-DEB4ED188B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FB9528A-7CA0-466D-8DB5-5E37DCBB6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B295F87-E8ED-4E1F-BAB8-1373EA38A4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0435D90-A275-4CAC-87F0-593220F15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C517FF5-F09C-478C-AE7C-BCCA48DB4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9F7CC9B-1784-4E13-8349-469BB0ABC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7A3861E-533A-4AE4-93DE-B0316BE4C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ABGRENZUNG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33B8505-B266-4348-AFA9-924838FC0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Keine Planwirtschaft: Rückkopplung statt Befehl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95E0FC5-68FC-47B8-8E6C-37A67360B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Die WÖk verbessert die Informations- und Anreizgrundlage dezentraler Entscheidungen.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172DDE5-5737-44F7-B570-AF3A1A5165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116B37D-DFAB-46DB-8844-EB02C2BC5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13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36E52DF-FBE4-4273-9360-73F4CD23D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3276600"/>
            <a:ext cx="3143250" cy="1638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D8D3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DE12F71-25B5-428C-ACF0-EFC859A06B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429000"/>
            <a:ext cx="2800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Planwirtschaft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56D6A2F-2A15-4ACB-B293-347616BA11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C9738F7-621E-421D-98EC-410D938E9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943350"/>
            <a:ext cx="280035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Zentrale Produktionsentscheidung: Der Staat bestimmt, was produziert wird.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B22871B-DED2-4DEE-8605-F65CC53EA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276600"/>
            <a:ext cx="3143250" cy="1638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8A3B3A8-2197-4E75-8165-0B27CBA90B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3429000"/>
            <a:ext cx="2800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922352C-8DEA-4D73-A446-4FA6EE3A99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BA27E40-1627-47E2-A066-259E1151DF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3943350"/>
            <a:ext cx="280035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Wirkung sichtbar machen: Preise und Kapital tragen mehr Wahrheit.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0C648E7-9DB0-4CAF-B644-EC27FD236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10150" y="4057650"/>
            <a:ext cx="13335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5A5F66C-8D82-4A12-976A-87C9CE0EC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771900"/>
            <a:ext cx="4191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2400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2400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≠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7CBC4EE-6270-42DD-9AA6-83619D9AB3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5467350"/>
            <a:ext cx="6477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EAED6A9-7F1E-436E-BC2B-E12A6B259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62250" y="5619750"/>
            <a:ext cx="590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Nicht zentrale Kontrolle. Bessere Rückkopplung.</a:t>
            </a:r>
          </a:p>
        </p:txBody>
      </p:sp>
    </p:spTree>
    <p:extLst>
      <p:ext uri="{BB962C8B-B14F-4D97-AF65-F5344CB8AC3E}">
        <p14:creationId xmlns:p14="http://schemas.microsoft.com/office/powerpoint/2010/main" val="1726891701"/>
      </p:ext>
    </p:extLst>
  </p:cSld>
</p:sld>
</file>

<file path=ppt/slides/slide1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978AC95E-C960-49FE-8183-E9721E8274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CF0FC46-05AE-4EE9-B8C0-8581D8567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40FAE58-6C82-48B7-BC58-5864F2DE3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F5C7AC1-7529-4CA1-B728-64515DC98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AFD7C26-362B-44C0-AB06-4ED1EC18B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0D056F0-DDFE-4367-AB21-BE8D970F9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2546D31-9D9D-4F03-BB8D-11AB8DAE3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C99FFC3-B36A-462B-9E1C-726F0BEA6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DENKMODELL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FB8325-8BCA-453B-B525-408BF4E57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 -&gt; Wirkung -&gt; Tragfähigkeit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3856F41-C661-48E6-92B6-AF4DDD074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 wird nicht verdrängt. Es wird über Wirkung und Rückkopplung neu ausgerichtet.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F64131B-5945-4872-8564-4DDC44332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69AAC4C-F6E5-4A9E-AEE7-981312A41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14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4F6074B-D4E0-4595-8092-4A67C8436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390900"/>
            <a:ext cx="1619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0CDC81C-93CB-4919-AA41-7303EF6AC4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143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564E470-4E98-430D-AD2B-CC44DC3D1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238500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645F5A2-78B5-4C74-B9C4-5A6C48085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38550"/>
            <a:ext cx="13525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EE0095D-3A22-4B4E-AE34-BA6C4903D6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000500"/>
            <a:ext cx="1276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ermöglicht</a:t>
            </a:r>
          </a:p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Handlung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A7ED1ED-3140-41B5-B0E4-AB2666D0D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3943350"/>
            <a:ext cx="4000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3A2EBA3-B69D-4C9B-BBE7-1B29B96D5F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09850" y="381952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17AB181-1E8C-4045-AC05-16792F9E2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7500" y="3390900"/>
            <a:ext cx="1619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4F53102-2ED8-4E78-AC6C-27809329A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3143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31B560E-2EE0-4D47-A942-E37835BC97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3238500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7EA0FC7-2391-4819-9A92-03651EFE3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0850" y="3638550"/>
            <a:ext cx="13525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Handlung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D6B320B-F7B9-43E9-99E7-CD1F4A248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28950" y="4000500"/>
            <a:ext cx="1276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verändert</a:t>
            </a:r>
          </a:p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Zustände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D84F2CB-C141-4D8D-BB15-EF86550DE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3943350"/>
            <a:ext cx="4000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E321C53-8554-4DAB-A851-0BCCF22CF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00600" y="381952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1328FCB-533D-42BD-BF18-E6EB5AD97D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48250" y="3390900"/>
            <a:ext cx="1619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E9D51EA-B766-4A83-A668-D14CF4CB0C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3143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3E5E621-356B-4301-A86C-63797DDE0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3238500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4F4BDC5-AF35-45F3-B1B6-C0E06C9CC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3638550"/>
            <a:ext cx="13525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Bewertung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CC124F5-8EA3-4584-8AE6-4F29C081A2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4000500"/>
            <a:ext cx="1276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Mensch, Planet,</a:t>
            </a:r>
          </a:p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Demokratie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F62228F-081B-4815-B46A-E53BC8F0B3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3943350"/>
            <a:ext cx="4000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5F5F024-CA84-4606-8AF9-6C9D44C3E4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381952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DEEF3D8-DE20-4618-A026-A5F0C2D5E7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90900"/>
            <a:ext cx="1619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079C247-885E-40F6-97A0-2C2323B38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143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88E233C-006E-460B-BACA-BD815AC417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238500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9F4FF01-6B90-4C79-921A-BB29B81B6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2350" y="3638550"/>
            <a:ext cx="13525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Rückkopplung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73C4360-7FF9-48C1-9D48-DC44C6C2A9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4000500"/>
            <a:ext cx="1276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Preis, Steuer,</a:t>
            </a:r>
          </a:p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Kapitalzugang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348F4DA-055C-4E22-94F1-0CCC99773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4450" y="3943350"/>
            <a:ext cx="4000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F90890E-525B-413A-8BF3-06B8C7743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2100" y="381952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BBB2F1C-089E-40D0-B37D-F87CB9C4E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390900"/>
            <a:ext cx="16192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1A2440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C466A1C-37A6-4F18-B5BA-212558F2A6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143250"/>
            <a:ext cx="323850" cy="3238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A2440"/>
          </a:solidFill>
          <a:ln xmlns:a="http://schemas.openxmlformats.org/drawingml/2006/main" w="9525">
            <a:solidFill>
              <a:srgbClr val="1A2440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F988793E-3C0B-4FB8-9413-9DDC42A474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238500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CA2A8F6E-E7AF-4343-A51B-9BDEA4DB6E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3638550"/>
            <a:ext cx="13525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A244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A2440"/>
                </a:solidFill>
                <a:latin typeface="Georgia"/>
                <a:ea typeface="Georgia"/>
                <a:cs typeface="Georgia"/>
              </a:rPr>
              <a:t>Tragfähigkeit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F8E3F05E-8715-479F-AAEA-3FA578EAA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4000500"/>
            <a:ext cx="1276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Gewinn als</a:t>
            </a:r>
          </a:p>
          <a:p xmlns:a="http://schemas.openxmlformats.org/drawingml/2006/main">
            <a:pPr algn="ctr">
              <a:defRPr sz="900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Feedback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CB2129C3-A20E-4B8D-B284-2DBA74272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43150" y="5334000"/>
            <a:ext cx="7239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 fließt dorthin, wo positive Netto-Wirkung und Tragfähigkeit zusammenkommen.</a:t>
            </a:r>
          </a:p>
        </p:txBody>
      </p:sp>
    </p:spTree>
    <p:extLst>
      <p:ext uri="{BB962C8B-B14F-4D97-AF65-F5344CB8AC3E}">
        <p14:creationId xmlns:p14="http://schemas.microsoft.com/office/powerpoint/2010/main" val="1848650390"/>
      </p:ext>
    </p:extLst>
  </p:cSld>
</p:sld>
</file>

<file path=ppt/slides/slide1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208B78A4-7070-416E-83CB-37CAB54E14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8165A74-D349-4BB8-8FEC-DBE5AEBC3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1B54E0F-869C-40D0-AF74-8621F90EE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9C5AC99-4509-4F8C-B65B-11606BA89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3DE8AEA-5C81-4FD7-9522-4EDCED9F7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3828277-4F1E-474B-8649-7CF0AA2D3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72A544C-FDE1-4C09-B9C8-CB2C6B833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F2E4663-C8A7-4697-85AD-B252810A27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TRANSFERÜBUNG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6A363DB-FF49-40D2-9E1E-E3312F1A78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Wofür arbeitet Kapital?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1E4E72C-BC16-4495-B59E-1A676CAD7B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Wähle ein Produkt, Unternehmen, Wohnprojekt, eine Investition, kommunale Maßnahme oder ein Medienmodell.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E51FA2C-11AD-41E8-A782-DCE7482A4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8EB801A-DFEF-47EE-8223-C9AA8E3C5A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15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7827269-8041-4F53-BEE3-F7E4F88CA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04800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082A9BF-50CC-4369-A9D1-E901A01FC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18135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02B9E67-D0F3-43CE-B8A3-C6E5589E9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318135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Kapitalform ist beteiligt?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AEA94BA-6A4E-40CE-B8F3-0AC21BC7CF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04800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B2E22CA-AB87-4213-AC59-7F9DA969E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318135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7811278-9FED-4059-AE60-ADFE2A9C8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318135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Entscheidung wird ermöglicht?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8A3B390-E9C2-4247-BDD0-559231F7B1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79095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4A7DA20-7B59-473A-9863-2C54B7845D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92430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18D6321-84F2-487A-9620-56B4ED3A2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392430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positiven Wirkungen könnten entstehen?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8501E45-E354-4618-AFA3-E38D99CD6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79095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DEACB1C-9D46-4FBB-BBBA-8AEFDB5AA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392430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FD51288-98F6-4115-9EF6-31BFB16884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392430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Risiken oder negativen Wirkungen entstehen?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7D51BD7-4725-4DE0-868B-BF4CF8DAE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53390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0153F96-58BB-4C3A-9157-56B0C30C7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66725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CBAE59E-2875-4231-BAAB-2552B116F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466725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Wirkungsempfänger sind betroffen?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C5D05DF-EBB7-4C1C-8225-B2599A844B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4533900"/>
            <a:ext cx="43434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EFA37B0-F44C-4CBE-9F85-D1A6C1C1C5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4667250"/>
            <a:ext cx="228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967ED00-128C-4CAE-9B17-29A87458DA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4667250"/>
            <a:ext cx="3562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Welche Frage macht Wirkung zum Kompass?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BD87456-A225-4DED-A85B-37D544CB5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5505450"/>
            <a:ext cx="56007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054CAC1-52E8-471B-A0FE-290612A43A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5657850"/>
            <a:ext cx="50292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Perspektivwechsel: Kapital nicht nur als Geldgröße, sondern als Wirkungshebel sehen.</a:t>
            </a:r>
          </a:p>
        </p:txBody>
      </p:sp>
    </p:spTree>
    <p:extLst>
      <p:ext uri="{BB962C8B-B14F-4D97-AF65-F5344CB8AC3E}">
        <p14:creationId xmlns:p14="http://schemas.microsoft.com/office/powerpoint/2010/main" val="1658926470"/>
      </p:ext>
    </p:extLst>
  </p:cSld>
</p:sld>
</file>

<file path=ppt/slides/slide1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3371DFAC-4E72-4034-A1FC-7F302DE790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3EB9202-94E7-4C79-ACA9-D021F9B7B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F6F1E8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7A09042-55C0-44C0-A2C3-3FA265924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53F6CDE-5F28-45C1-AD99-2152D42E8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E88CCAB-7AD2-4713-8093-44E0465EC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9603881-B1C1-44B5-9481-64792A9CE9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190A861-522C-4892-A7D3-7CCF38439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1F7C6FC-A01F-475C-AD39-B120D589F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ABSCHLUSS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ECBC769-5D82-467B-A45A-E0B8DF2AE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Der Kompass heißt Wirkung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45A66C2-CECE-43A5-8FF8-98D7D8362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Überleitung zu V03: Wie wird Wirkung sichtbar, bewertet und in Entscheidungen zurückgeführt?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62687D1-5427-4468-A833-74DDC318A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783ACF7-7BB5-4BA2-8977-C6AE538EAC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16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ED80C50-311A-46C9-ABBC-6BC39955F9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3333750"/>
            <a:ext cx="17526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C011E89-5087-4D8F-A8FD-093BF4E55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3581400"/>
            <a:ext cx="1409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725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725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Kapital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AE15996-F4F4-477F-92B1-8F505C0A9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3924300"/>
            <a:ext cx="14097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bleibt Werkzeug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6630894-5EC5-4F82-AEC9-90D7EBDF2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3333750"/>
            <a:ext cx="17526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162823D-9171-4E5E-ACBB-A66B4BDB8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3581400"/>
            <a:ext cx="1409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725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725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Gewinn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BC76F44-7B2B-4838-9AF7-CDDE10B3B3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3924300"/>
            <a:ext cx="14097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bleibt Feedback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7DE982F-04B3-42A7-AF53-4A1E1F0C70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333750"/>
            <a:ext cx="17526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57B934E-4D28-4532-B76B-44A6114C61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581400"/>
            <a:ext cx="1409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725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725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Markt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4521FBE-9BBB-4CF2-B419-9F2435D7C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924300"/>
            <a:ext cx="14097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D7D3C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7D3CA"/>
                </a:solidFill>
                <a:latin typeface="Aptos"/>
                <a:ea typeface="Aptos"/>
                <a:cs typeface="Aptos"/>
              </a:rPr>
              <a:t>bleibt Suchprozess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8E192CC-A156-478F-BDFA-CBD5B089C2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3900" y="3333750"/>
            <a:ext cx="17526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9525">
            <a:solidFill>
              <a:srgbClr val="F6F1E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3FFDAF8-43CC-4413-B3AC-B0E66FDC21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581400"/>
            <a:ext cx="14097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72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72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B7B644C-AA59-47A4-A149-2EE64B50E2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924300"/>
            <a:ext cx="14097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wird Kompass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8905C9C-BE11-4F3B-A9DC-047CE19AF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4550" y="4953000"/>
            <a:ext cx="72009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800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Werkzeug. Nicht Ziel. Mittel. Nicht Maßstab. Verstärker. Nicht Kompass.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C505F94-DBE5-4851-BAD9-A94CBA88A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81650"/>
            <a:ext cx="11430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76C731D-51D7-44E0-8B14-C86565642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5829300"/>
            <a:ext cx="40386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Der Kompass heißt Wirkung.</a:t>
            </a:r>
          </a:p>
        </p:txBody>
      </p:sp>
    </p:spTree>
    <p:extLst>
      <p:ext uri="{BB962C8B-B14F-4D97-AF65-F5344CB8AC3E}">
        <p14:creationId xmlns:p14="http://schemas.microsoft.com/office/powerpoint/2010/main" val="2097368711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5FA15694-2F35-4621-81B0-B114862CF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4598779-7018-4708-869A-B7442E5BF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C49C9A1-6B08-44D5-88AE-6344F2C6A4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1C26BD0-6B1C-4E76-A86E-C967E1BF5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A5FF258-3B41-49D0-8795-597105D3C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0185F1A-136E-4CF1-A2C1-8A7C6BEB3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C6A2521-C025-475F-B470-D6C67FB88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6081589-678F-4ED7-BD1A-D7D4F1670B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RÜCKBLICK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9ED5EFC-0DCE-42FF-A78C-ABE16029A5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Von der Maßstabskrise zum Kapitalproblem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12AE760-67C7-4174-BF1C-F3DF6CC480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V01 zeigte: Viele Steuerungsgrößen messen Bewegung, aber nicht automatisch Richtung.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CFB883B-BDAF-45B1-A077-50ED9EB9D6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D6185EC-1AAD-4DCA-97F8-4D545AA48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02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C803634-F646-4096-95B4-86D1314ED5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3276600"/>
            <a:ext cx="219075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DB6C745-3672-454C-9B7C-5CA29AD9C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3429000"/>
            <a:ext cx="1847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Viele Daten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8D98326-9356-4357-A572-6ED2AADD8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17792D2-50B8-40D1-A4C1-4D0A2F130C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3943350"/>
            <a:ext cx="18478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Dashboards, Kennzahlen,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Rankings, Reports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7D422CF-1A61-4F34-8FBB-E4A13FB74C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857625"/>
            <a:ext cx="590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064D308-6019-4FB4-BE6D-7853C93B5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52900" y="3733800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75E7129-4CED-4534-9AF3-8E8FFC018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3276600"/>
            <a:ext cx="219075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5648A80-3AFC-41E1-8040-64061B645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429000"/>
            <a:ext cx="1847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Falscher Kompass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0B78032-DAB5-4271-A1DA-ABB0BC8B5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0269E6B-E3CD-48A3-84E1-0C7767D5E7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943350"/>
            <a:ext cx="18478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Gewinn, Wachstum,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Reichweite dominieren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8803EA0-FEBC-41A1-8B7C-446AB3F45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857625"/>
            <a:ext cx="590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188C50A-8656-4ED2-BFB7-F6AAF2423C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96150" y="3733800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4F2DDA8-27C9-4792-AA45-D0E4C9EFA8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3276600"/>
            <a:ext cx="219075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FB69965-F6E2-4B16-A40C-2C95484A3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429000"/>
            <a:ext cx="1847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Kapitalfrage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FEF6544-434F-4DE5-800E-6397FE0108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528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020B779-31D0-400F-AA32-33BF66427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943350"/>
            <a:ext cx="18478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Was bekommt Mittel,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Kredit, Marktchance?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2C490E5-3202-4585-8974-30554BD4D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0" y="5162550"/>
            <a:ext cx="495300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4C654FF-AA2E-465F-B2FB-5252F4D2C0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5314950"/>
            <a:ext cx="4610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Systemische Frage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5CC2AB1-39BE-4840-A02E-1B9D4891AE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5619750"/>
            <a:ext cx="46101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Nicht: Ist Kapital gut oder schlecht? Sondern: Wofür arbeitet Kapital?</a:t>
            </a:r>
          </a:p>
        </p:txBody>
      </p:sp>
    </p:spTree>
    <p:extLst>
      <p:ext uri="{BB962C8B-B14F-4D97-AF65-F5344CB8AC3E}">
        <p14:creationId xmlns:p14="http://schemas.microsoft.com/office/powerpoint/2010/main" val="1312414514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53FC260A-CE5D-45E2-A381-5C7971C7D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918E254-3B01-4280-B92B-187C67D62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CC3F616-11A5-4B03-8DAA-E19A8CBF3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187E62E-C378-43C6-83F6-D5A8811B33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2D4D446-CE5D-4987-BABC-657384968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08E83E5-8C00-4B5A-B913-6F8ADA6069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F2367A3-15EC-478C-BB05-87AFAD3B1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2231501-A234-42AA-A214-013EBD245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KERNFORMEL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8CBD47C-34A8-4FAC-B8CD-25D9FA1FD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 bleibt - aber es führt nicht mehr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2F61C46-F8ED-4584-97CA-2B27A63BCA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Die Wirkungsökonomie ordnet alte Erfolgsgrößen neu ein, statt sie zu verbieten.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93FC0D2-7E41-4DB5-A946-F2837ED93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B14F45F-C2F9-49C4-8F7D-C9866E7FBB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03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887CE93-38E3-4FCD-97AF-4145030D6C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276600"/>
            <a:ext cx="685800" cy="685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73A9FBC-BFB9-4AE1-BDB4-763C1D7D7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4861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6352CA3-BDD1-4D95-95CC-ECA533511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171950"/>
            <a:ext cx="20574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1B25AE7-9C09-44B6-8556-4DF5A2D4E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33900"/>
            <a:ext cx="20574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bleibt Werkzeug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7A9729A-F541-4248-86ED-2AEC9B22F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276600"/>
            <a:ext cx="685800" cy="685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87D8C12-3CA5-42FB-973F-E603FE3E7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4861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A371E57-8C78-4630-BF89-505F2BB8D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0450" y="4171950"/>
            <a:ext cx="20574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Gewinn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1B861C0-1E9B-4ECA-9A60-82082AE23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0450" y="4533900"/>
            <a:ext cx="20574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bleibt Tragfähigkeitssignal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95E0690-E14F-4362-981B-4FD893B35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3276600"/>
            <a:ext cx="685800" cy="685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A638783-0918-460A-A55A-FA1F65002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34861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58596A0-F569-46AA-ADF3-FC4B906EB2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171950"/>
            <a:ext cx="20574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Markt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6A2DFDE-F144-42C3-9738-83A034E2C7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533900"/>
            <a:ext cx="20574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bleibt Suchprozess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D4C4D84-D29A-4D46-9D55-313AEDD6A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276600"/>
            <a:ext cx="685800" cy="6858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D084A09-D3D3-4ACE-A017-F4C35449B3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861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A5B3AB9-2891-464F-812B-924897936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4171950"/>
            <a:ext cx="20574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Wirkung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72DE5D5-810E-48D0-B576-E312D2FFC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4533900"/>
            <a:ext cx="20574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wird Kompass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6E110C3-978D-46AB-83BD-D793F04F39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5410200"/>
            <a:ext cx="55626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C8AEE5B-52C9-408E-A12E-36C1E8E45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19450" y="5562600"/>
            <a:ext cx="49911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Nicht weniger Wirtschaft - bessere Richtung.</a:t>
            </a:r>
          </a:p>
        </p:txBody>
      </p:sp>
    </p:spTree>
    <p:extLst>
      <p:ext uri="{BB962C8B-B14F-4D97-AF65-F5344CB8AC3E}">
        <p14:creationId xmlns:p14="http://schemas.microsoft.com/office/powerpoint/2010/main" val="1762471723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F9DFC2EA-E36E-43C0-905D-783949DA0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2D50CE9-A72C-48B3-A620-8EDB2624A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15AC5B3-942D-409A-AB01-2FFE29DD50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15D05F9-0DCC-4A3E-BA72-36DC89200C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D65A601-E651-4651-BC7A-E149B1902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AC7D6F9-D3DD-444F-9B8F-D38CAB6B5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51B42AB-5615-44CE-A823-0FFDFF02A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5A8764C-2231-457E-8B32-0E58C237A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ROLLE VON KAPITAL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D433E12-29A0-4A3C-8816-9D45FCCC7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 ist gespeicherte Handlungsmöglichkeit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5A494C8-85AA-4FFE-B6AF-5108E915CA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 übersetzt Gegenwart in Zukunft: Es ermöglicht Projekte, bevor ihr Nutzen entstanden ist.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692D6F5-92DE-4757-B628-CC4F2259B2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E8972E5-641A-4BBC-91AC-0BA41D1311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04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E3B067C-46D9-430E-8625-3B2FEAAF51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143250"/>
            <a:ext cx="15049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7B4DB85-78E4-4FBC-9445-3D104762C1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3257550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Geld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0649C11-B426-48BE-BAAB-9E8FB0BFD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143250"/>
            <a:ext cx="15049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CAFAFEE-9AB8-437F-935E-897002BF8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257550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Kredit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7E330A7-823B-4490-BD44-88FFD4DDF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3143250"/>
            <a:ext cx="15049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1F6EAFD-EE04-4CEB-B36C-77EDE12DB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72150" y="3257550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Maschinen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E1EE7F7-E651-4FA5-AC4D-412FAA42F9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15049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EB362B3-E18E-461D-8023-D49C05934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257550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Gebäude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E304285-B85B-493C-9456-4BF32FBA97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3867150"/>
            <a:ext cx="15049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4E2584F-F667-4939-87BD-EE551CA23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3981450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Daten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3E8D0E5-9A1A-4D2A-B835-FAFEE25EC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867150"/>
            <a:ext cx="15049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A51D6CE-566B-492A-BFF3-75CAC42B26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981450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Boden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3F08B33-88FA-47DF-9A74-6FF43CEB0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3867150"/>
            <a:ext cx="15049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B9090E8-44A3-4647-A691-60C46AD61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72150" y="3981450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Wissen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B8B909F-F26A-40DA-BA2B-0312E82F33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867150"/>
            <a:ext cx="15049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C08E2B5-1D65-4479-9787-D777B2627F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981450"/>
            <a:ext cx="1200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Netzwerke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40E9FA0-0DB0-435B-9EAC-BE59634C5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4905375"/>
            <a:ext cx="65341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B55E789-4FD9-48CE-B8B1-3E96E50F9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4781550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B7CC9B2-3D09-44DD-AC1E-560620FAA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5143500"/>
            <a:ext cx="495300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26E5875-8666-4D9A-9D5F-7FABC4FF5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5295900"/>
            <a:ext cx="4610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Ermöglichung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FA47DBE-C902-4F20-A383-7FC0D2DFE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5600700"/>
            <a:ext cx="46101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Krankenhaus bauen, Stromnetz finanzieren, Forschung starten, Wohnraum schaffen.</a:t>
            </a:r>
          </a:p>
        </p:txBody>
      </p:sp>
    </p:spTree>
    <p:extLst>
      <p:ext uri="{BB962C8B-B14F-4D97-AF65-F5344CB8AC3E}">
        <p14:creationId xmlns:p14="http://schemas.microsoft.com/office/powerpoint/2010/main" val="1313641316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CDD32062-A604-45AF-90C5-D2B61605AA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F5EE9A0-A201-4ECE-8C94-1A77AD639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1DB760E-C160-45BB-A808-565715335B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0FC2D67-B27F-4E8B-9EA3-906C5D6A6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EF7787C-B31A-41E5-8D9F-8D69EB127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9D228E1-76DB-4A99-A178-C9490AC0FA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C2E2ABA-2F7C-4B47-8C32-E8EF331C23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D18A759-8E56-4EDD-B50C-EB9893717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ROLLENTAUSCH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F3D3A54-5D1C-46E9-A9AD-1D6271E756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Wenn das Werkzeug zum Ziel wird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B08816B-CB72-4599-9B2F-6FBB11FB9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Der Fehler beginnt dort, wo Kapitalvermehrung selbst als Erfolg gilt.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5D36A22-58BA-4C50-8038-536D176E9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AF93992-743D-49A8-9DD4-C5098C405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05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6E4D7DE-0A0A-42DF-AA6A-72F2D6C800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3333750"/>
            <a:ext cx="27241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981836F-8C15-4B33-A9EA-9543FE02A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486150"/>
            <a:ext cx="2381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Werkzeug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4565E26-BD64-4002-8257-0B47514AE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05BB892-45CA-4DF9-9ADA-F55F14117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4000500"/>
            <a:ext cx="23812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 ermöglicht Handlung und Zukunft.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AF0E1A2-7737-4121-9220-B34E000CF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3333750"/>
            <a:ext cx="272415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D8D3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332A9BF-F3AF-4360-BEC8-B8210AF6EA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486150"/>
            <a:ext cx="2381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Ziel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16AF6B0-6B46-4556-B814-67F6A3D53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8100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AFC0C08-0CBE-4FE0-A420-3BB4157F3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4000500"/>
            <a:ext cx="23812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Rendite, Marktwert und Wachstum werden zum letzten Maßstab.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25BBD5A-7927-4F8F-90A1-D9D6C3AAF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981450"/>
            <a:ext cx="2095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E2C5031-5496-4720-A8AF-C7A109210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85762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C85A4A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C85A4A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93E95E8-E245-4780-A8FE-A1D4351A1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67350" y="3733800"/>
            <a:ext cx="609600" cy="609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83B1C80-CD27-40C9-A114-798214E24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67350" y="3933825"/>
            <a:ext cx="609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Fehler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6E84EC0-0896-48E1-AA68-A752B326E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95600" y="5410200"/>
            <a:ext cx="56388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32FE2B6-C830-4B28-8195-019B477FD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5505450"/>
            <a:ext cx="50673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Ein Verstärker wurde zum Kompass. Aber Kapital hat keine eigene Richtung.</a:t>
            </a:r>
          </a:p>
        </p:txBody>
      </p:sp>
    </p:spTree>
    <p:extLst>
      <p:ext uri="{BB962C8B-B14F-4D97-AF65-F5344CB8AC3E}">
        <p14:creationId xmlns:p14="http://schemas.microsoft.com/office/powerpoint/2010/main" val="514485381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8E160198-C0B7-4355-BD05-BA48C9B55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8726345-4787-4F90-83E4-4BBAC0BAF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7CE8F4F-A478-44FC-958F-6CD654132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1D5B7F8-70B4-42EA-83AC-A6D963BC8A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7FEAD1D-23E6-423C-B836-CAB1D96B1E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E48422-B928-4605-A40F-1C2F465DFA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46D4463-58C7-4942-B689-3621A8B0A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65BB760-2640-4FBA-B8CB-52954D96C4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KAPITALWIRKUNG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71E10D6-B87F-4E05-8175-9E2982200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 ist absichtslos, aber nicht wirkungsneutral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1D7118C-7573-4233-BFCA-ADCF7ACBF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Wirkung entsteht nicht erst, wenn jemand sie beabsichtigt. Wirkung entsteht, wenn Zustände verändert werden.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696CFA4-1A99-44C9-B6CC-46B4254B8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82348ED-D59F-4B43-8509-DA9EF3D4B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06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C742CB8-AC4A-480E-9A43-8EA501ECD5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3390900"/>
            <a:ext cx="238125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6952B6F-05EF-410D-9438-EEE67FD1E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3543300"/>
            <a:ext cx="2038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Kapitalfluss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C8DEDA1-F2DA-4260-838E-E30797E165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38671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899B1A2-5599-49ED-AF34-94A47D4C90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4057650"/>
            <a:ext cx="20383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Kredit, Beteiligung,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Versicherbarkeit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CE2D9E3-C5AB-4F2E-B3A2-04AC35A30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24300" y="4000500"/>
            <a:ext cx="495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9922774-ABFF-4902-B777-90815D5D2F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8766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1B57D23-2D86-44D8-8690-52945B007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2000" y="3390900"/>
            <a:ext cx="238125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1C052FD-B350-4287-9CE2-F1FAA2DC08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543300"/>
            <a:ext cx="2038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Ermöglichung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C0FAF3E-8589-49FC-AA93-E5C98B603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38671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12D8B97-CC86-49A8-8987-721AF411A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4057650"/>
            <a:ext cx="20383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Technologie, Projekt,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Geschäftsmodell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A31210B-A751-4438-829B-70C1A41EA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4000500"/>
            <a:ext cx="495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4DC"/>
          </a:solidFill>
          <a:ln xmlns:a="http://schemas.openxmlformats.org/drawingml/2006/main" w="0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13CA0B1-D304-402F-9075-58D813CE9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3876675"/>
            <a:ext cx="228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6C655B"/>
                </a:solidFill>
                <a:latin typeface="Aptos"/>
                <a:ea typeface="Aptos"/>
                <a:cs typeface="Aptos"/>
              </a:rPr>
              <a:t>&gt;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5F50A57-82CD-4E5C-BB2B-D910B76321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390900"/>
            <a:ext cx="238125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BCBD735-FEDE-4F37-9CED-6E3CE03F07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543300"/>
            <a:ext cx="20383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Zustandsänderung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D6803C9-30C9-4263-8A6E-B05F363BC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38671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7B8069C-47D3-4AC3-BDAB-DAEF4D241B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4057650"/>
            <a:ext cx="20383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Arbeitsbedingungen,</a:t>
            </a:r>
          </a:p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Klima, Öffentlichkeit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995F62E-612D-4A1B-8E18-8FD79F9589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5219700"/>
            <a:ext cx="5143500" cy="971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C00FC36-DABD-4B27-A017-C2830C3FD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5372100"/>
            <a:ext cx="48006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89B3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C89B3C"/>
                </a:solidFill>
                <a:latin typeface="Aptos"/>
                <a:ea typeface="Aptos"/>
                <a:cs typeface="Aptos"/>
              </a:rPr>
              <a:t>Merksatz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BEACB67-4F3F-4115-BE09-FB8CD3EB9A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5676900"/>
            <a:ext cx="48006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F6F1E8"/>
                </a:solidFill>
                <a:latin typeface="Aptos"/>
                <a:ea typeface="Aptos"/>
                <a:cs typeface="Aptos"/>
              </a:rPr>
              <a:t>Kapital hat keine Moral. Aber Kapitalflüsse geben Geschäftsmodellen Zukunftsmacht.</a:t>
            </a:r>
          </a:p>
        </p:txBody>
      </p:sp>
    </p:spTree>
    <p:extLst>
      <p:ext uri="{BB962C8B-B14F-4D97-AF65-F5344CB8AC3E}">
        <p14:creationId xmlns:p14="http://schemas.microsoft.com/office/powerpoint/2010/main" val="497953502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FBD13199-3424-4E82-944F-1A5D2A04A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1D8A761-DB6F-416E-86A7-D3CBCB5C23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A35B9F9-B1AF-4C29-BA48-009731DC4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C80A202-21B9-4B01-A413-FFA129EFD1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516DB80-CA50-4CE7-BC38-DEE158D7D7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3C4CD33-6C2D-4F4D-8818-818D987F2F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3A665DC-04D0-443E-B984-88396EDB5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770259B-1FDA-4793-A90A-A4FD41926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BLINDE FLECKEN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62466B0-6CE1-43F2-B843-C5AC34ABB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Was der alte Kompass sieht - und was nicht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29AC7C7-7D33-443E-8793-945AAD6680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Kapitalkennzahlen zeigen ökonomische Bewegung, aber nicht automatisch die Folgen dieser Bewegung.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0A01E65-44AE-406B-BD2E-335D1109FF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7AFD218-17CE-4362-8E39-9CD66CB05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07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9DF542E-0A61-4025-8D5E-E27D393A59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086100"/>
            <a:ext cx="24765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F7F78B3-AD49-4BC6-BD8D-2D65742437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21945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Kapitalgröße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8A21B59-6000-41C9-AD5E-80D1A05F1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86100"/>
            <a:ext cx="3429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FE7D9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CFD6D7B-5370-4BE6-ACD6-D04AD28B2C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21945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0B1020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0B1020"/>
                </a:solidFill>
                <a:latin typeface="Aptos"/>
                <a:ea typeface="Aptos"/>
                <a:cs typeface="Aptos"/>
              </a:rPr>
              <a:t>Sichtbar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4D0CC78-D56E-4254-8CE8-55E38ADE68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3086100"/>
            <a:ext cx="3429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D645FBD-CD95-4386-B122-0EEE07CF9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321945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6F1E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6F1E8"/>
                </a:solidFill>
                <a:latin typeface="Aptos"/>
                <a:ea typeface="Aptos"/>
                <a:cs typeface="Aptos"/>
              </a:rPr>
              <a:t>Nicht automatisch sichtbar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EB6FEB6-F7C7-4A80-8D28-D59EC1F32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52425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88A3232-FBB7-4614-99B9-410F4B1BA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9570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Rendite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E43C554-42A6-455B-B5E2-F1465DC719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524250"/>
            <a:ext cx="3429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0F4BE08-04E7-46BA-BCE8-80F9E16C30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69570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Ertrag im Rechnungsrahmen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75EE765-C04B-4071-8E2E-774484FF86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3524250"/>
            <a:ext cx="3429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D752208-CC1B-4394-9FC0-72FA144B9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369570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Externalisierte Kosten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6993C80-559B-466A-BC62-7D8A604E0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386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D0C2015-6ADC-47E6-82AF-39BBC5B18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21005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Marktwert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56BCA3B-4F04-40AC-897A-2084917B70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038600"/>
            <a:ext cx="3429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F9F36C1-CBE4-4DBF-AC77-E95B3EC7D5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421005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Kapitalerwartung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4E4B835-71BF-4DFB-BEEA-40D2498D0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4038600"/>
            <a:ext cx="3429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FE09AC8-BF29-421C-9FB4-8D9825F002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421005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Systemwert und Resilienz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09416CD-8FC3-4FB7-8589-61CAF5789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5295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657F26C-3E29-4E44-86CD-2858520CE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72440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Preis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FDFCD80-455D-4314-BF58-B74D09893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552950"/>
            <a:ext cx="3429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40F4F3E-F657-463D-B0BD-54CB43C1F6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472440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Zahlungsbereitschaft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A284C61-AEDA-4F25-8CE6-7CBC04836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4552950"/>
            <a:ext cx="3429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F9A7DE4-DCB6-412E-8A39-AD4738C0D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472440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Folgekosten und Wirkung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A6A3DB5-ADEB-4BB4-AA15-17BE3F19F5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673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75F8120-6294-43C9-8DF5-EDD66375E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523875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22222"/>
                </a:solidFill>
                <a:latin typeface="Aptos"/>
                <a:ea typeface="Aptos"/>
                <a:cs typeface="Aptos"/>
              </a:rPr>
              <a:t>Umsatz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A12F54C7-22FA-4C12-95DC-50A0F7A88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067300"/>
            <a:ext cx="3429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4D7C0A6-5A62-4D37-925A-01F63B12D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523875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Absatzbewegung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38D3395D-126D-4DD3-B86D-AC8EF6281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5067300"/>
            <a:ext cx="3429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A50C4A61-2E2F-4592-8083-89264898DD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05650" y="5238750"/>
            <a:ext cx="3162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Produktwirkung</a:t>
            </a:r>
          </a:p>
        </p:txBody>
      </p:sp>
    </p:spTree>
    <p:extLst>
      <p:ext uri="{BB962C8B-B14F-4D97-AF65-F5344CB8AC3E}">
        <p14:creationId xmlns:p14="http://schemas.microsoft.com/office/powerpoint/2010/main" val="422951236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5091135E-A77B-450A-88E5-52927E4AF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63555D8-9081-4613-8836-1E0B08C6CF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4362409-D9C4-4EB8-A7E2-C4E58ABB8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6AA9C45-A197-4893-BE74-331D257271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E274031-BD05-4B9E-A5E3-603EE56C1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CCF3922-1353-4454-B8E3-6AC55BABB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96CA105-2BC9-43B0-AF3D-DC557E4CF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41F179A-6E46-4685-A023-74174E328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GEWINN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06C6025-F85B-44CA-8B72-1C874E5B0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Gewinn bleibt - aber als Feedback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0587779-FCA0-455F-A546-01588C35B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Ohne Tragfähigkeit keine stabile Wirkung. Aber Gewinn ersetzt keine Wirkungsbewertung.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27676C4-33BB-434D-BEA5-EC3C8BFD8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AC37FCA-4882-4700-A1D7-143C316C0A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08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0929917-6CFD-441D-A40A-B49907581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314700"/>
            <a:ext cx="2724150" cy="1638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A082D7F-DF4B-47E8-8D13-A381583C68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467100"/>
            <a:ext cx="2381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Notwendig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9AAD12A-9181-4AB0-B9ED-109562BBC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7909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3E3D9F4-0315-4D8E-97DE-0ACB7202DD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981450"/>
            <a:ext cx="238125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Löhne zahlen, Innovation finanzieren, Lieferanten sichern, langfristige Risiken tragen.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3C1F432-9E51-4C61-BBE6-C071382651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3314700"/>
            <a:ext cx="2724150" cy="1638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FD4FBC5-94D4-40A0-8C7B-E950CAF0E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467100"/>
            <a:ext cx="2381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Begrenzt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12BDBEE-42F4-4F2C-91EF-B113A5CF5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7909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05A17FE-5352-4DAD-9346-9E89BD1B6B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3981450"/>
            <a:ext cx="238125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Gewinn zeigt nur, was im Rechnungsrahmen sichtbar ist.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A34F04C-7D3D-4894-A643-8A51FCC43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3314700"/>
            <a:ext cx="2724150" cy="1638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D8D3"/>
          </a:solidFill>
          <a:ln xmlns:a="http://schemas.openxmlformats.org/drawingml/2006/main" w="9525">
            <a:solidFill>
              <a:srgbClr val="C85A4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C5A8B35-9CD8-4972-8861-28983AFB7C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467100"/>
            <a:ext cx="2381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5A4A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5A4A"/>
                </a:solidFill>
                <a:latin typeface="Georgia"/>
                <a:ea typeface="Georgia"/>
                <a:cs typeface="Georgia"/>
              </a:rPr>
              <a:t>Zu prüfen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BA4A033-B1E6-4C29-A336-F370EF142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79095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5A4A"/>
          </a:solidFill>
          <a:ln xmlns:a="http://schemas.openxmlformats.org/drawingml/2006/main" w="0">
            <a:solidFill>
              <a:srgbClr val="C85A4A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C0BBADE-56D1-40A6-941A-B478A7344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981450"/>
            <a:ext cx="238125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Entsteht Gewinn durch Lösung - oder durch ausgelagerte Folgekosten?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C830F71-02AF-4A2E-86B1-A7D22C8D74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5429250"/>
            <a:ext cx="5143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8D03452-E8F5-4B43-89D2-29CD812A4F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5581650"/>
            <a:ext cx="46291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1">
                <a:solidFill>
                  <a:srgbClr val="F6F1E8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F6F1E8"/>
                </a:solidFill>
                <a:latin typeface="Georgia"/>
                <a:ea typeface="Georgia"/>
                <a:cs typeface="Georgia"/>
              </a:rPr>
              <a:t>Gewinn ist Tragfähigkeitssignal, nicht letzter Maßstab.</a:t>
            </a:r>
          </a:p>
        </p:txBody>
      </p:sp>
    </p:spTree>
    <p:extLst>
      <p:ext uri="{BB962C8B-B14F-4D97-AF65-F5344CB8AC3E}">
        <p14:creationId xmlns:p14="http://schemas.microsoft.com/office/powerpoint/2010/main" val="1261862749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master-background">
            <a:extLst xmlns:a="http://schemas.openxmlformats.org/drawingml/2006/main">
              <a:ext uri="{FF2B5EF4-FFF2-40B4-BE49-F238E27FC236}">
                <a16:creationId xmlns:a16="http://schemas.microsoft.com/office/drawing/2014/main" id="{D3E8A9AF-C755-4C85-BFF3-1690B55C1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1E8"/>
          </a:solidFill>
          <a:ln xmlns:a="http://schemas.openxmlformats.org/drawingml/2006/main" w="0">
            <a:solidFill>
              <a:srgbClr val="F6F1E8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FC0F77E-5A34-458A-832F-920A51CF1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3316" y="416814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0B1020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4288215-83AB-4DB8-84AA-3DBB810F70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114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2F7D5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4CD27A4-8756-467F-8A0E-3BF221DB1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5518" y="534162"/>
            <a:ext cx="201168" cy="201168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5240">
            <a:solidFill>
              <a:srgbClr val="C89B3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9A74B11-A938-412A-8C01-CD66ED8C2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7136" y="588645"/>
            <a:ext cx="41910" cy="4191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A183B84-B51F-4088-B58A-BB6790BA2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4825"/>
            <a:ext cx="23812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125" b="0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WIRKUNGSÖKONOMIE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C9A235A-874D-4D30-A995-D70F97C38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066800"/>
            <a:ext cx="3238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AC38E42-B21E-4664-8DC0-5E315EDF0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971550"/>
            <a:ext cx="4000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2F7D5C"/>
                </a:solidFill>
                <a:latin typeface="Aptos"/>
                <a:ea typeface="Aptos"/>
                <a:cs typeface="Aptos"/>
              </a:rPr>
              <a:t>MARKT UND WETTBEWERB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D352C4D-84B1-45CA-952E-2E7ED920A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1314450"/>
            <a:ext cx="87630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Märkte bleiben - aber mit besseren Signalen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2E31CD5-B3BF-421E-828D-DDD837520A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247900"/>
            <a:ext cx="7810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Die Wirkungsökonomie ersetzt dezentrale Entscheidungen nicht durch zentrale Befehle.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2B48ABB-DC9D-4506-A427-244FBE1D7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655320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WÖk-G1 | G1.1 | V02 Wirkung statt Kapital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E6D8AE1-F3C9-4BF6-ABE5-C17BCD0052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553200"/>
            <a:ext cx="666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0">
                <a:solidFill>
                  <a:srgbClr val="6C655B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C655B"/>
                </a:solidFill>
                <a:latin typeface="Aptos"/>
                <a:ea typeface="Aptos"/>
                <a:cs typeface="Aptos"/>
              </a:rPr>
              <a:t>09 / 16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476DEC-2CD4-4FA4-A696-22FCCDD14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81350"/>
            <a:ext cx="2952750" cy="1581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B102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30DB30B-7579-4EF9-B5B1-4BB96F807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333750"/>
            <a:ext cx="2609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Markt bleibt Suchprozess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E9F1CD1-D1FA-4A4D-B93C-CC072DF0C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6576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020"/>
          </a:solidFill>
          <a:ln xmlns:a="http://schemas.openxmlformats.org/drawingml/2006/main" w="0">
            <a:solidFill>
              <a:srgbClr val="0B1020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A05BCA0-970A-477A-8CDB-CF0C318FE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848100"/>
            <a:ext cx="260985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Unternehmen, Kund:innen, Investor:innen und Kommunen entscheiden dezentral.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6421048-F1E7-4661-B971-6912291A24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29100" y="3181350"/>
            <a:ext cx="2952750" cy="1581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E3C4"/>
          </a:solidFill>
          <a:ln xmlns:a="http://schemas.openxmlformats.org/drawingml/2006/main" w="9525">
            <a:solidFill>
              <a:srgbClr val="C89B3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E422E17-A475-4CDD-8464-44C3A4B1F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333750"/>
            <a:ext cx="2609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C89B3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C89B3C"/>
                </a:solidFill>
                <a:latin typeface="Georgia"/>
                <a:ea typeface="Georgia"/>
                <a:cs typeface="Georgia"/>
              </a:rPr>
              <a:t>Preise brauchen Wahrheit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7C577AB-1966-485E-A0E5-765C82DAA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6576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89B3C"/>
          </a:solidFill>
          <a:ln xmlns:a="http://schemas.openxmlformats.org/drawingml/2006/main" w="0">
            <a:solidFill>
              <a:srgbClr val="C89B3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499C0BF-FA9C-4A6D-9E10-EADC85B94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00550" y="3848100"/>
            <a:ext cx="260985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Folgekosten und Systemwirkungen dürfen nicht im Schatten bleiben.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0A9E806-8F1F-4A77-BE63-46054FCC3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81900" y="3181350"/>
            <a:ext cx="2952750" cy="1581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F0EA"/>
          </a:solidFill>
          <a:ln xmlns:a="http://schemas.openxmlformats.org/drawingml/2006/main" w="9525">
            <a:solidFill>
              <a:srgbClr val="2F7D5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6E36CAA-ED1F-4B93-BA79-BF0F0CFA66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3333750"/>
            <a:ext cx="2609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F7D5C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F7D5C"/>
                </a:solidFill>
                <a:latin typeface="Georgia"/>
                <a:ea typeface="Georgia"/>
                <a:cs typeface="Georgia"/>
              </a:rPr>
              <a:t>Wettbewerb verschiebt sich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6CAEBB7-B5F6-46F4-B4AD-19F179D203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3657600"/>
            <a:ext cx="685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C"/>
          </a:solidFill>
          <a:ln xmlns:a="http://schemas.openxmlformats.org/drawingml/2006/main" w="0">
            <a:solidFill>
              <a:srgbClr val="2F7D5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29589B1-A615-485D-BE41-6358E1463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3848100"/>
            <a:ext cx="260985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22222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222222"/>
                </a:solidFill>
                <a:latin typeface="Aptos"/>
                <a:ea typeface="Aptos"/>
                <a:cs typeface="Aptos"/>
              </a:rPr>
              <a:t>Weg von Externalisierung, hin zu besserer Wirkung.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DAAD680-3E69-4193-AF59-43FCC7817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5100" y="5334000"/>
            <a:ext cx="601980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8E4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23C7FB3-7079-4E35-ABA0-9612189DA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0850" y="5486400"/>
            <a:ext cx="5448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0B1020"/>
                </a:solidFill>
                <a:latin typeface="Georgia"/>
                <a:ea typeface="Georgia"/>
                <a:cs typeface="Georgia"/>
              </a:defRPr>
            </a:pPr>
            <a:r>
              <a:rPr sz="1575" b="1">
                <a:solidFill>
                  <a:srgbClr val="0B1020"/>
                </a:solidFill>
                <a:latin typeface="Georgia"/>
                <a:ea typeface="Georgia"/>
                <a:cs typeface="Georgia"/>
              </a:rPr>
              <a:t>Bessere Signale statt Marktverbot.</a:t>
            </a:r>
          </a:p>
        </p:txBody>
      </p:sp>
    </p:spTree>
    <p:extLst>
      <p:ext uri="{BB962C8B-B14F-4D97-AF65-F5344CB8AC3E}">
        <p14:creationId xmlns:p14="http://schemas.microsoft.com/office/powerpoint/2010/main" val="199353152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2026-05-29T07:12:02.1590000Z</dcterms:created>
  <dcterms:modified xsi:type="dcterms:W3CDTF">2026-05-29T07:12:02.1590000Z</dcterms:modified>
</coreProperties>
</file>