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afcdd0fd03044dd" /><Relationship Type="http://schemas.openxmlformats.org/officeDocument/2006/relationships/extended-properties" Target="/docProps/app.xml" Id="Re92a93c629284bf3" /><Relationship Type="http://schemas.openxmlformats.org/officeDocument/2006/relationships/officeDocument" Target="/ppt/presentation.xml" Id="Rf5acedd03e8441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8032673c3341d3"/>
  </p:sldMasterIdLst>
  <p:notesMasterIdLst>
    <p:notesMasterId xmlns:r="http://schemas.openxmlformats.org/officeDocument/2006/relationships" r:id="Rd734143b95b64060"/>
  </p:notesMasterIdLst>
  <p:sldIdLst>
    <p:sldId xmlns:r="http://schemas.openxmlformats.org/officeDocument/2006/relationships" id="256" r:id="R16fcc5c5ef64481d"/>
    <p:sldId xmlns:r="http://schemas.openxmlformats.org/officeDocument/2006/relationships" id="257" r:id="R5f931ea7068b4137"/>
    <p:sldId xmlns:r="http://schemas.openxmlformats.org/officeDocument/2006/relationships" id="258" r:id="Rfb07e469e91840b7"/>
    <p:sldId xmlns:r="http://schemas.openxmlformats.org/officeDocument/2006/relationships" id="259" r:id="R55c7c7280ddc4e31"/>
    <p:sldId xmlns:r="http://schemas.openxmlformats.org/officeDocument/2006/relationships" id="260" r:id="Ra31150286cb54747"/>
    <p:sldId xmlns:r="http://schemas.openxmlformats.org/officeDocument/2006/relationships" id="261" r:id="R676226cfccdf4f3f"/>
    <p:sldId xmlns:r="http://schemas.openxmlformats.org/officeDocument/2006/relationships" id="262" r:id="Rdf04863f687e4259"/>
    <p:sldId xmlns:r="http://schemas.openxmlformats.org/officeDocument/2006/relationships" id="263" r:id="R408b8e7ecccb4cea"/>
    <p:sldId xmlns:r="http://schemas.openxmlformats.org/officeDocument/2006/relationships" id="264" r:id="Rf1503739e4ab4486"/>
    <p:sldId xmlns:r="http://schemas.openxmlformats.org/officeDocument/2006/relationships" id="265" r:id="Rfd99eb1e67ee45ed"/>
    <p:sldId xmlns:r="http://schemas.openxmlformats.org/officeDocument/2006/relationships" id="266" r:id="Rad8e1ae873874a28"/>
    <p:sldId xmlns:r="http://schemas.openxmlformats.org/officeDocument/2006/relationships" id="267" r:id="R99d4d23cb5b64494"/>
    <p:sldId xmlns:r="http://schemas.openxmlformats.org/officeDocument/2006/relationships" id="268" r:id="R09ee705457314a44"/>
    <p:sldId xmlns:r="http://schemas.openxmlformats.org/officeDocument/2006/relationships" id="269" r:id="R4d743bb0b6b34186"/>
    <p:sldId xmlns:r="http://schemas.openxmlformats.org/officeDocument/2006/relationships" id="270" r:id="Rf2a1995d873b4bdb"/>
    <p:sldId xmlns:r="http://schemas.openxmlformats.org/officeDocument/2006/relationships" id="271" r:id="R726b42c5dfcc4312"/>
    <p:sldId xmlns:r="http://schemas.openxmlformats.org/officeDocument/2006/relationships" id="272" r:id="R027c66e0a0064d23"/>
    <p:sldId xmlns:r="http://schemas.openxmlformats.org/officeDocument/2006/relationships" id="273" r:id="Rbac204ef1df9490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032673c3341d3" /><Relationship Type="http://schemas.openxmlformats.org/officeDocument/2006/relationships/theme" Target="/ppt/theme/theme1.xml" Id="R208f5f1393344ac2" /><Relationship Type="http://schemas.openxmlformats.org/officeDocument/2006/relationships/notesMaster" Target="/ppt/notesMasters/notesMaster1.xml" Id="Rd734143b95b64060" /><Relationship Type="http://schemas.openxmlformats.org/officeDocument/2006/relationships/presProps" Target="/ppt/presProps.xml" Id="Re0b6842430304a44" /><Relationship Type="http://schemas.openxmlformats.org/officeDocument/2006/relationships/viewProps" Target="/ppt/viewProps.xml" Id="Rab588d9a29984e93" /><Relationship Type="http://schemas.openxmlformats.org/officeDocument/2006/relationships/tableStyles" Target="/ppt/tableStyles.xml" Id="R1b1c011bb4d34a30" /><Relationship Type="http://schemas.openxmlformats.org/officeDocument/2006/relationships/slide" Target="/ppt/slides/slide1.xml" Id="R16fcc5c5ef64481d" /><Relationship Type="http://schemas.openxmlformats.org/officeDocument/2006/relationships/slide" Target="/ppt/slides/slide2.xml" Id="R5f931ea7068b4137" /><Relationship Type="http://schemas.openxmlformats.org/officeDocument/2006/relationships/slide" Target="/ppt/slides/slide3.xml" Id="Rfb07e469e91840b7" /><Relationship Type="http://schemas.openxmlformats.org/officeDocument/2006/relationships/slide" Target="/ppt/slides/slide4.xml" Id="R55c7c7280ddc4e31" /><Relationship Type="http://schemas.openxmlformats.org/officeDocument/2006/relationships/slide" Target="/ppt/slides/slide5.xml" Id="Ra31150286cb54747" /><Relationship Type="http://schemas.openxmlformats.org/officeDocument/2006/relationships/slide" Target="/ppt/slides/slide6.xml" Id="R676226cfccdf4f3f" /><Relationship Type="http://schemas.openxmlformats.org/officeDocument/2006/relationships/slide" Target="/ppt/slides/slide7.xml" Id="Rdf04863f687e4259" /><Relationship Type="http://schemas.openxmlformats.org/officeDocument/2006/relationships/slide" Target="/ppt/slides/slide8.xml" Id="R408b8e7ecccb4cea" /><Relationship Type="http://schemas.openxmlformats.org/officeDocument/2006/relationships/slide" Target="/ppt/slides/slide9.xml" Id="Rf1503739e4ab4486" /><Relationship Type="http://schemas.openxmlformats.org/officeDocument/2006/relationships/slide" Target="/ppt/slides/slide10.xml" Id="Rfd99eb1e67ee45ed" /><Relationship Type="http://schemas.openxmlformats.org/officeDocument/2006/relationships/slide" Target="/ppt/slides/slide11.xml" Id="Rad8e1ae873874a28" /><Relationship Type="http://schemas.openxmlformats.org/officeDocument/2006/relationships/slide" Target="/ppt/slides/slide12.xml" Id="R99d4d23cb5b64494" /><Relationship Type="http://schemas.openxmlformats.org/officeDocument/2006/relationships/slide" Target="/ppt/slides/slide13.xml" Id="R09ee705457314a44" /><Relationship Type="http://schemas.openxmlformats.org/officeDocument/2006/relationships/slide" Target="/ppt/slides/slide14.xml" Id="R4d743bb0b6b34186" /><Relationship Type="http://schemas.openxmlformats.org/officeDocument/2006/relationships/slide" Target="/ppt/slides/slide15.xml" Id="Rf2a1995d873b4bdb" /><Relationship Type="http://schemas.openxmlformats.org/officeDocument/2006/relationships/slide" Target="/ppt/slides/slide16.xml" Id="R726b42c5dfcc4312" /><Relationship Type="http://schemas.openxmlformats.org/officeDocument/2006/relationships/slide" Target="/ppt/slides/slide17.xml" Id="R027c66e0a0064d23" /><Relationship Type="http://schemas.openxmlformats.org/officeDocument/2006/relationships/slide" Target="/ppt/slides/slide18.xml" Id="Rbac204ef1df9490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7e98635d3bd495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7302df5a14c4d18" /><Relationship Type="http://schemas.openxmlformats.org/officeDocument/2006/relationships/notesMaster" Target="/ppt/notesMasters/notesMaster1.xml" Id="Rd4a59d69b4494b11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b253076b05db4650" /><Relationship Type="http://schemas.openxmlformats.org/officeDocument/2006/relationships/notesMaster" Target="/ppt/notesMasters/notesMaster1.xml" Id="R2d7975b4a5ae420d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30f77901b1dd45cc" /><Relationship Type="http://schemas.openxmlformats.org/officeDocument/2006/relationships/notesMaster" Target="/ppt/notesMasters/notesMaster1.xml" Id="Rec2dc19a990f4613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8a553cf01614165" /><Relationship Type="http://schemas.openxmlformats.org/officeDocument/2006/relationships/notesMaster" Target="/ppt/notesMasters/notesMaster1.xml" Id="Rcfb5a82e571f4682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3feab3fe7cfa46b2" /><Relationship Type="http://schemas.openxmlformats.org/officeDocument/2006/relationships/notesMaster" Target="/ppt/notesMasters/notesMaster1.xml" Id="R6169c442f7ec4ee1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9a3592977c6545d9" /><Relationship Type="http://schemas.openxmlformats.org/officeDocument/2006/relationships/notesMaster" Target="/ppt/notesMasters/notesMaster1.xml" Id="R3c93ebf8bc0f411f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501e52e424df4454" /><Relationship Type="http://schemas.openxmlformats.org/officeDocument/2006/relationships/notesMaster" Target="/ppt/notesMasters/notesMaster1.xml" Id="R25d61ec9f31340ac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dc40dad092324856" /><Relationship Type="http://schemas.openxmlformats.org/officeDocument/2006/relationships/notesMaster" Target="/ppt/notesMasters/notesMaster1.xml" Id="Rfcbedfa3edcb43fe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3af695f074184ef0" /><Relationship Type="http://schemas.openxmlformats.org/officeDocument/2006/relationships/notesMaster" Target="/ppt/notesMasters/notesMaster1.xml" Id="Rdc59e7cd61554918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496fcef261af4d3c" /><Relationship Type="http://schemas.openxmlformats.org/officeDocument/2006/relationships/notesMaster" Target="/ppt/notesMasters/notesMaster1.xml" Id="Rf86b562d55e44d8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29910d57d4747ea" /><Relationship Type="http://schemas.openxmlformats.org/officeDocument/2006/relationships/notesMaster" Target="/ppt/notesMasters/notesMaster1.xml" Id="R2d182a5682f84480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ad4b3d194354b1b" /><Relationship Type="http://schemas.openxmlformats.org/officeDocument/2006/relationships/notesMaster" Target="/ppt/notesMasters/notesMaster1.xml" Id="Ra848c59c3cd34a0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752a16e9e244b31" /><Relationship Type="http://schemas.openxmlformats.org/officeDocument/2006/relationships/notesMaster" Target="/ppt/notesMasters/notesMaster1.xml" Id="R05f0ff59cd09435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8568d8deac0475c" /><Relationship Type="http://schemas.openxmlformats.org/officeDocument/2006/relationships/notesMaster" Target="/ppt/notesMasters/notesMaster1.xml" Id="R053504ba6fc7431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926038fa1fd4134" /><Relationship Type="http://schemas.openxmlformats.org/officeDocument/2006/relationships/notesMaster" Target="/ppt/notesMasters/notesMaster1.xml" Id="R8c2401310df74a2f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591ded0443be40be" /><Relationship Type="http://schemas.openxmlformats.org/officeDocument/2006/relationships/notesMaster" Target="/ppt/notesMasters/notesMaster1.xml" Id="R1d851171b17e4bf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981c26daba6048bd" /><Relationship Type="http://schemas.openxmlformats.org/officeDocument/2006/relationships/notesMaster" Target="/ppt/notesMasters/notesMaster1.xml" Id="R00fe075313404796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a94698605f534f94" /><Relationship Type="http://schemas.openxmlformats.org/officeDocument/2006/relationships/notesMaster" Target="/ppt/notesMasters/notesMaster1.xml" Id="R2a0c9460b9fb46b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7ebd96f4347f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952aac6e1844df" /><Relationship Type="http://schemas.openxmlformats.org/officeDocument/2006/relationships/slideLayout" Target="/ppt/slideLayouts/slideLayout2.xml" Id="Rf00f86e18fbf450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0f86e18fbf450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32ea4b3973d4598" /><Relationship Type="http://schemas.openxmlformats.org/officeDocument/2006/relationships/notesSlide" Target="/ppt/notesSlides/notesSlide1.xml" Id="Ra28dff9c2b9f4038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fd0512dae78446c" /><Relationship Type="http://schemas.openxmlformats.org/officeDocument/2006/relationships/notesSlide" Target="/ppt/notesSlides/notesSlide10.xml" Id="R53884ad09c6148b6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598fe7d9634688" /><Relationship Type="http://schemas.openxmlformats.org/officeDocument/2006/relationships/notesSlide" Target="/ppt/notesSlides/notesSlide11.xml" Id="R2c54f4597b9040c6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b95e05827134e24" /><Relationship Type="http://schemas.openxmlformats.org/officeDocument/2006/relationships/notesSlide" Target="/ppt/notesSlides/notesSlide12.xml" Id="R259b2c7163194faf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b0f1d45be6542cc" /><Relationship Type="http://schemas.openxmlformats.org/officeDocument/2006/relationships/notesSlide" Target="/ppt/notesSlides/notesSlide13.xml" Id="R706b728400db4a5d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6638469b3d04389" /><Relationship Type="http://schemas.openxmlformats.org/officeDocument/2006/relationships/notesSlide" Target="/ppt/notesSlides/notesSlide14.xml" Id="Rf30aa580e0f945d3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8f96a6c6ff54b49" /><Relationship Type="http://schemas.openxmlformats.org/officeDocument/2006/relationships/notesSlide" Target="/ppt/notesSlides/notesSlide15.xml" Id="R5ac5c8f7c7864aa3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18134b8f8c74245" /><Relationship Type="http://schemas.openxmlformats.org/officeDocument/2006/relationships/notesSlide" Target="/ppt/notesSlides/notesSlide16.xml" Id="R44939b34bd5542d9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c1c2dc389314b19" /><Relationship Type="http://schemas.openxmlformats.org/officeDocument/2006/relationships/notesSlide" Target="/ppt/notesSlides/notesSlide17.xml" Id="R92e923b8e6134397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07ead1b6ed427e" /><Relationship Type="http://schemas.openxmlformats.org/officeDocument/2006/relationships/notesSlide" Target="/ppt/notesSlides/notesSlide18.xml" Id="Rf9ac163e8005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a2f26431c6a439b" /><Relationship Type="http://schemas.openxmlformats.org/officeDocument/2006/relationships/notesSlide" Target="/ppt/notesSlides/notesSlide2.xml" Id="Rb788a21ec79548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9adfafe82b48c2" /><Relationship Type="http://schemas.openxmlformats.org/officeDocument/2006/relationships/notesSlide" Target="/ppt/notesSlides/notesSlide3.xml" Id="R65ad2c107d07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c2bbcc3ea874b99" /><Relationship Type="http://schemas.openxmlformats.org/officeDocument/2006/relationships/notesSlide" Target="/ppt/notesSlides/notesSlide4.xml" Id="R362a486ee7b9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82e3ccd35e4983" /><Relationship Type="http://schemas.openxmlformats.org/officeDocument/2006/relationships/notesSlide" Target="/ppt/notesSlides/notesSlide5.xml" Id="Rf85ada50e1a448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3f37e751b5c407b" /><Relationship Type="http://schemas.openxmlformats.org/officeDocument/2006/relationships/notesSlide" Target="/ppt/notesSlides/notesSlide6.xml" Id="Rcab77abd54c44c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bd74d1024574de0" /><Relationship Type="http://schemas.openxmlformats.org/officeDocument/2006/relationships/notesSlide" Target="/ppt/notesSlides/notesSlide7.xml" Id="R7a7763fec3f34f56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5f76d55c7e1430d" /><Relationship Type="http://schemas.openxmlformats.org/officeDocument/2006/relationships/notesSlide" Target="/ppt/notesSlides/notesSlide8.xml" Id="R780f03a98ba84736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70acd06856b4c95" /><Relationship Type="http://schemas.openxmlformats.org/officeDocument/2006/relationships/notesSlide" Target="/ppt/notesSlides/notesSlide9.xml" Id="R9c9dc220cff2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3D64DA0-CB5B-47BE-8C85-982C54B86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3BC841C-F523-4E81-832F-65B69714E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9343" y="576072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F6F1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4F8E116-11CC-4C21-8815-B96147BE2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422" y="741426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6DD6F18-12CD-4792-B2AE-026800594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264" y="741426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20BCA9F-3E8E-45C7-81F2-99304C6F1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453" y="818198"/>
            <a:ext cx="59055" cy="5905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81A6A7C-6F9B-4685-A611-A20943C80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781050"/>
            <a:ext cx="4191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AKADEMIE FÜR 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44E40A-1CBE-4F81-BD48-F8918CCF1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5735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64EF1A0-B32D-4F46-B480-FDF0067E88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156210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WÖK-G1 | MODUL G1.1 | VORLESUNG 03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5B16B9B-BD13-4CA9-A6BC-6AB0CF92D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38350"/>
            <a:ext cx="7239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Die Wirkungsökonomie als neue Steuerungslogik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033AA7E-A3C7-4EB5-B17A-CF188DA97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71850"/>
            <a:ext cx="61912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5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Wie Wirkung in Wirtschaft, Politik, Kapital, Medien und Alltag zurückgeführt wird.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CF3782B-61FC-4750-8054-FBD2E16C2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457700"/>
            <a:ext cx="50482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5E7032A-3DB1-43C6-A77F-2D88673BA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591050"/>
            <a:ext cx="4705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Kernaussage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3D9AC86-BDF3-4B6E-A234-3A7B338BB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838700"/>
            <a:ext cx="4705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0B1020"/>
                </a:solidFill>
                <a:latin typeface="Aptos"/>
                <a:ea typeface="Aptos"/>
                <a:cs typeface="Aptos"/>
              </a:rPr>
              <a:t>Bewertete Wirkung kehrt in Entscheidungen zurück.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E8A60F8-EF7A-4FF7-89CE-3529770D3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990600"/>
            <a:ext cx="2571750" cy="2571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89B3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F746548-B012-4939-BBDC-823D9CFA33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179070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34290">
            <a:solidFill>
              <a:srgbClr val="F6F1E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53E6028-3B06-4621-8DB0-45A7F440C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205740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34290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7ADB98C-292E-4579-9197-8592BB902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057400"/>
            <a:ext cx="457200" cy="457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34290">
            <a:solidFill>
              <a:srgbClr val="C89B3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5817469-099F-49E1-84A2-A3BB900FA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181225"/>
            <a:ext cx="95250" cy="95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C7413DE-8E62-4C35-9DBB-C1019DE368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4152900"/>
            <a:ext cx="390525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2025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Reporting beschreibt.</a:t>
            </a:r>
          </a:p>
          <a:p xmlns:a="http://schemas.openxmlformats.org/drawingml/2006/main">
            <a:pPr algn="ctr">
              <a:defRPr sz="2025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Rückkopplung verändert.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6263042-7643-4155-A07A-7DBF8FAFD1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25CF55A-1BB5-42B9-8742-A256216CE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01 / 18</a:t>
            </a:r>
          </a:p>
        </p:txBody>
      </p:sp>
    </p:spTree>
    <p:extLst>
      <p:ext uri="{BB962C8B-B14F-4D97-AF65-F5344CB8AC3E}">
        <p14:creationId xmlns:p14="http://schemas.microsoft.com/office/powerpoint/2010/main" val="1166300189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0D09508-3A47-44F3-9B5A-8548226E1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2E873DA-7A34-4AFB-B95A-A9D24B229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6EEA0A6-710F-4AA3-8EC6-E9989F81E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A1A08D8-5171-4CD0-B756-98B573507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5FFE0E8-F22E-4C97-AF28-9CCD6C35D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F936FDA-3551-4772-969A-E851438F7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A051B58-B9B7-4467-9124-D37BB5A78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65CAD3-0DD9-49E7-BEBF-5CC7F070E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MEDIEN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E0D7C0E-97D2-4BFF-92C4-3F650909B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Öffentlichkeit ist ein Wirkungsraum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111A44F-C759-4AAF-9525-6B5693F0D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Reichweite allein reicht nicht. Entscheidend ist die Qualität öffentlicher Resonanzräume.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4910861-0D22-415E-ACA0-F8D3CDA92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4E102F5-69D2-472A-ADD8-05E70C814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10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4E2314-19FE-49BF-A9A8-B33DF334F1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333750"/>
            <a:ext cx="238125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AD5EB47-006B-405B-8D26-66C67524B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48615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Positive Potenziale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E2E08C-3767-43FC-8556-8E5BE01D3C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6886197-43B5-4238-8616-FF99F2EC5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00500"/>
            <a:ext cx="20383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Wissen, Orientierung,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Vertrauen,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Handlungsfähigkeit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2623273-B402-4CC0-B4AF-78378EEAA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333750"/>
            <a:ext cx="238125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D8D3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E8479D6-867E-41A6-9216-656120398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348615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Risiken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B872852-F386-4417-AD43-3B49633DB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5DADB64-9503-436B-83F9-EE2192C6F5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4000500"/>
            <a:ext cx="20383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Misstrauen, Angst,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Polarisierung,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Desinformation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E8D295F-5287-4521-A748-D92460BD4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333750"/>
            <a:ext cx="238125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B375FFC-19FA-41C4-A82A-7D5CC0F39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48615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Standards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2D38D61-5581-4EB4-8797-7586956A8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C9111BE-1E9E-45A1-89B9-063A7031C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000500"/>
            <a:ext cx="20383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Quellenklarheit,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Korrektur,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Transparenz,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Moderation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7794EF3-B501-4F19-8A49-94225DDA0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5543550"/>
            <a:ext cx="666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Bei Medien präzise bleiben: oft Wirkungspotenzial, Resonanzraum oder Wirkpfad.</a:t>
            </a:r>
          </a:p>
        </p:txBody>
      </p:sp>
    </p:spTree>
    <p:extLst>
      <p:ext uri="{BB962C8B-B14F-4D97-AF65-F5344CB8AC3E}">
        <p14:creationId xmlns:p14="http://schemas.microsoft.com/office/powerpoint/2010/main" val="1779233707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7F1C37F-6649-4C0D-A675-EF4718B3E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3B565C3-BF8D-40B6-9B83-699860CFB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2534E5E-A0A5-48B0-8DCB-FB7E1E140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76B6829-3325-421B-8662-FC3FD5AAC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03B053E-AFF0-446F-AE24-D0B14695B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160955-D684-45B3-A48E-88D9DEE8D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8DAF14C-D3EE-45FE-80BB-FD44C664C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572E48E-0904-47F2-8ED0-F09C1583E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ALLTAG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BF40DB3-CA93-4CBD-98C7-21C61B029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ohne moralische Überforderung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852C35B-DC6B-4E8B-9B31-4A3203750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Bürger:innen sollen nicht private Lieferkettenprüfer:innen werden. Das System muss bessere Signale geben.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AECE8F3-339E-4A4C-AA8D-7A7BE0CF31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713AF91-EBCE-426E-8B83-54C448038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11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F6C0923-7C81-4400-A7B6-A4C52F5AC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219450"/>
            <a:ext cx="20002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5907F4-510D-4C11-A4E0-F38B0393C6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3343275"/>
            <a:ext cx="1733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Produktpass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42122A9-390B-4AEA-902F-DF59076C15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219450"/>
            <a:ext cx="20002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A51CBF6-5AD6-42CA-9281-39F450421E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3343275"/>
            <a:ext cx="1733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Wirkungsklasse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5562692-ABF2-40C3-8ACB-16BCE3B1D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219450"/>
            <a:ext cx="20002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60C91BF-BBF3-4F10-9D93-EF95043C5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343275"/>
            <a:ext cx="1733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Preissignal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062B8FE-F4A0-4CC6-8B28-F870704AD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4038600"/>
            <a:ext cx="20002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0CAFF9F-BE68-470A-B424-FCB367E3B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162425"/>
            <a:ext cx="1733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Bonus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D97510C-B145-48A8-8932-3D59B3060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4038600"/>
            <a:ext cx="20002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FB85908-5B23-4536-AF5C-62B9EBB50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4162425"/>
            <a:ext cx="1733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Ampellogik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3E6A65E-FA3C-4086-AE8E-C8C7A9170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4038600"/>
            <a:ext cx="20002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CE43A5D-13C5-4380-AE88-2C2A0DB26D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4162425"/>
            <a:ext cx="1733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faire Standards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EE6E494-5C03-4D9A-8FFB-BED86CE4F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95650" y="5334000"/>
            <a:ext cx="48387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5546F2C-B8F4-4BC0-B73F-CBCF19DF1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5467350"/>
            <a:ext cx="4495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Ziel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7883831-9201-4AEF-BE25-E98D9F648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5715000"/>
            <a:ext cx="4495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Bessere Wirkung wird leichter, sichtbarer und bezahlbarer.</a:t>
            </a:r>
          </a:p>
        </p:txBody>
      </p:sp>
    </p:spTree>
    <p:extLst>
      <p:ext uri="{BB962C8B-B14F-4D97-AF65-F5344CB8AC3E}">
        <p14:creationId xmlns:p14="http://schemas.microsoft.com/office/powerpoint/2010/main" val="721490605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10C7170-06CA-4EFF-A94A-528ECD6A0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791FBA4-4FEE-4F9A-913D-387BFEA82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CDA17D8-9D3A-455D-8D0B-0DF8927E8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C5971E7-216C-447C-8E82-A7CCFEA28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45B7E58-A342-4CEB-B424-491828525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39916B7-2D18-4DF5-8A3B-B38526C16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79DA2D-8532-46A8-9152-6DD2F0FAB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7523BE-618E-48A6-A207-D3F9A7665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ARCHITEKTUR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2E2E7D-D8DE-4FDD-B39D-E64A911872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Fünf Rückkopplungsräume tragen die Steuerungslogik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ADE1FBB-BA5C-4472-B443-C75DA7106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Erst ihr Zusammenspiel macht aus Einzelinstrumenten eine Wirkungsarchitektur.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50540B-BA4D-4910-94E6-F5FD24CEA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8EB621D-27EF-4554-BA01-40A6DD7DB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12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45A902-219C-4428-889F-DE0EBA0E4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333750"/>
            <a:ext cx="819150" cy="8191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B7E7578-807D-47D1-A1A9-5263A05CF0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600450"/>
            <a:ext cx="819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086B61D-657E-4643-817B-EA2543E11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381500"/>
            <a:ext cx="18859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Preise &amp;</a:t>
            </a:r>
          </a:p>
          <a:p xmlns:a="http://schemas.openxmlformats.org/drawingml/2006/main">
            <a:pPr algn="ctr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Steuern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19F5646-9E07-4552-8D60-EC851EA35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3333750"/>
            <a:ext cx="819150" cy="8191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53EA0B8-46D6-4980-8BFE-306BAEB633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3600450"/>
            <a:ext cx="819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ECDCF86-E69F-431B-8121-0C7E7C380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4381500"/>
            <a:ext cx="18859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CB91C70-315B-4B3C-B7DD-9BC47DB71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3333750"/>
            <a:ext cx="819150" cy="8191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27A8FBE-56D4-44EA-9A6C-C7FE67482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3600450"/>
            <a:ext cx="819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4FF1696-C5C5-460F-925F-C43FC2781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4381500"/>
            <a:ext cx="18859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Öffentliche</a:t>
            </a:r>
          </a:p>
          <a:p xmlns:a="http://schemas.openxmlformats.org/drawingml/2006/main">
            <a:pPr algn="ctr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Mittel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4CBB110-B3DC-4844-9C7C-0847109470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333750"/>
            <a:ext cx="819150" cy="8191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054E9A4-15C0-4C65-BDF9-3C4BC5DF9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00450"/>
            <a:ext cx="819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2739D65-3602-44F5-B5B2-5BF193B1E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4381500"/>
            <a:ext cx="18859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Organisationen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89BF85B-5C86-4920-AEFA-0B6329DBFF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3333750"/>
            <a:ext cx="819150" cy="8191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C1A1232-EBB2-4D8E-AC9B-C6D2DB77C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6450" y="3600450"/>
            <a:ext cx="819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8C51048-CFE1-49C0-AD15-E485C0776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4381500"/>
            <a:ext cx="18859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Öffentlichkeit</a:t>
            </a:r>
          </a:p>
          <a:p xmlns:a="http://schemas.openxmlformats.org/drawingml/2006/main">
            <a:pPr algn="ctr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&amp; Alltag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6207C8B-99BD-4221-A81B-F96383F2B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467350"/>
            <a:ext cx="59817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19F1F32-E23D-4169-AF25-2608BFB9E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5619750"/>
            <a:ext cx="5410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Ein Produktpass ohne Preiswirkung bleibt Information. Rückkopplung macht ihn wirksam.</a:t>
            </a:r>
          </a:p>
        </p:txBody>
      </p:sp>
    </p:spTree>
    <p:extLst>
      <p:ext uri="{BB962C8B-B14F-4D97-AF65-F5344CB8AC3E}">
        <p14:creationId xmlns:p14="http://schemas.microsoft.com/office/powerpoint/2010/main" val="342732202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14A09C5-F1D2-49D6-8171-E0A43588F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293784E-4EA8-4B4D-924C-D7A748153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822A3B-9C39-471C-A7B9-E4BFB797D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22B4FA-2E32-43FD-837A-580A3C2C4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B451536-CE09-4F18-8DDF-E3EC608AFD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BFD62CB-B8A4-4938-B520-DF42A1699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9FABE18-F111-43CA-B00C-7516DE940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EAAF581-CAE5-43AD-97E5-90D776752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GOVERNANCE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393A36A-DEF5-461C-8341-892C7E78D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4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Missbrauchsschutz und demokratische Kontrolle gehören ins Zentrum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E93CBCD-68C9-46B0-8285-1B58155DD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Wirkungsmessung kann falsch kalibriert, manipuliert oder politisch vereinnahmt werden.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1D959A5-54D2-4F48-A423-5ABF9BAB5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95B6BB9-2BBA-444E-9487-66DAF3342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13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DD1F225-2506-426B-B042-CB195E8E2D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257550"/>
            <a:ext cx="16954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A7A1C03-A750-4B42-9058-FE358803E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099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Offene Methoden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1FB4854-6770-45F9-A1CE-AC8A91B28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EDA0D4B-9CAF-4F5E-970D-686F835BA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924300"/>
            <a:ext cx="13525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Nachvollziehbare Kriterien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2A98E2D-FC4F-40D1-A700-92BFB9C15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257550"/>
            <a:ext cx="16954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BC6579B-C619-4EB9-B206-D0B24302D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34099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Datenqualität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292AEC3-2A78-4F04-8900-7F5D2BEF9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2A32A40-0685-4F37-8A66-20865A3E1C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3924300"/>
            <a:ext cx="13525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Prüfung und Korrektur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DDD6BBB-9B42-4B4D-94AC-FEF6C9867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91100" y="3257550"/>
            <a:ext cx="16954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FCBBF95-4AD6-490B-9C96-F4806E4CE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34099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Wirkungsrat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CB531F4-CF02-4858-A5BE-0A4762705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8C829ED-D29C-428B-A6E7-D3408D847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3924300"/>
            <a:ext cx="13525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unabhängige Kontrolle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068C7BC-E4B6-4D5C-8E59-DF8C08C3C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257550"/>
            <a:ext cx="16954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8CA476B-B83A-4B28-BFDB-6D3ED8237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34099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Einspruch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6AE101F-94DB-499E-9175-49D6D99C7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EBE0DEF-87C9-4198-B5E9-DBBAAA04B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3924300"/>
            <a:ext cx="13525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Korrekturmöglichkeiten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87E350A-ACDC-41D4-8DD8-0D99EF564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3257550"/>
            <a:ext cx="16954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D8D3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BB2B63C-BF17-4A3C-9560-941B2EDCA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409950"/>
            <a:ext cx="1352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Grenzen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E30C6EF-A775-4776-8947-28A04DA0D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A0F23D1-A11E-4A5B-8A84-26D116E43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924300"/>
            <a:ext cx="13525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keine Personenbewertung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8485687-DD58-4ADD-9C78-B0A229E9D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5334000"/>
            <a:ext cx="6477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66538E1-2159-42BC-A264-3AEA53BB4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47950" y="5467350"/>
            <a:ext cx="6134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Rote Linie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97A13D5-D31F-4BD3-AD1C-2D207136A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47950" y="5715000"/>
            <a:ext cx="6134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Die WÖk ist kein Social-Credit-System. Bewertet werden Strukturen, Produkte, Kapitalflüsse und öffentliche Wirkungsräume.</a:t>
            </a:r>
          </a:p>
        </p:txBody>
      </p:sp>
    </p:spTree>
    <p:extLst>
      <p:ext uri="{BB962C8B-B14F-4D97-AF65-F5344CB8AC3E}">
        <p14:creationId xmlns:p14="http://schemas.microsoft.com/office/powerpoint/2010/main" val="1833689507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F3793AB-9885-42EA-BCD7-7466F4431C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AC72B47-2BA1-4BE4-9F3D-1109138BF1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2EFB36A-3255-461C-86AF-D16AAC5D3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AC68169-B020-4758-9CDA-8F43194855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67ACDE1-AF1D-4C30-ABC5-86515B549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3194E04-1B39-4132-8C46-197447CA8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86DBBCF-7463-43AA-99C8-9BE3E638D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FA2F8A8-DE8F-488B-9AC5-8D69EED2B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BEISPIEL APFEL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3848C0B-1872-474B-9CA9-7248B03CA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Vom Produkt zum Marktsignal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DEE309-B8C8-421F-8C3B-99279028D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Scorecard, Produktpass und Steuerklasse machen Wirkung sichtbar und markt relevant.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44B1AD-E5DA-4FD3-9581-974B1613D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1C148FE-8CE2-49B7-9BE0-6A0675294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14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3A17B16-7394-48A5-AD62-1DE6B72F9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333750"/>
            <a:ext cx="20955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B31637-214F-49CB-8B77-3F58C38A6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4861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Produkt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AA0EFD8-1985-4E98-8B8B-5F3E219A5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97ADD49-679D-4491-A518-4246F816B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00500"/>
            <a:ext cx="1752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regional oder importiert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C40C531-55E6-40DE-A198-B431EE982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67050" y="3962400"/>
            <a:ext cx="3619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023EC06-942C-4EC8-9DD9-52F7DA734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76600" y="38385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6A0CD91-C83F-4F28-AC0D-A0D3360FA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333750"/>
            <a:ext cx="20955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78F1308-FDF4-4BB0-BD30-82C7CE47D5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4861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Wirkungsdaten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8D7F684-8F03-4C95-B87C-69AA51E674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783482F-6072-40CE-88D6-61E329E02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4000500"/>
            <a:ext cx="1752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Transport, Wasser,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Pestizide, Arbeit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0E2EFB0-C11D-4CC1-A02F-2A6D63651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3962400"/>
            <a:ext cx="3619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9B20612-7B2C-4093-9323-45557D0A5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8385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A86110B-8752-46E1-ABD9-72AA11913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333750"/>
            <a:ext cx="20955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3F78C21-0A0A-4EAA-B971-5B23478F2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4861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Bewertung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6868383-3853-4E10-9B87-A7087581A6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F46EF30-4E29-43A9-8DE7-1072311CB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4000500"/>
            <a:ext cx="1752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Scorecard,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Produktpass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3546D14-CC05-4758-8B7E-588C69228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3962400"/>
            <a:ext cx="3619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25ADF9E-605B-4C31-B805-2D4C9901B1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8385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24BA7FA-CC60-474F-A897-0F8436877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3333750"/>
            <a:ext cx="20955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BFB1CB7-3E58-4943-996E-EC51EE19B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4861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0C63BAE3-6115-4CE2-894C-6FBF87304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1BA3121-122E-4677-9BDC-9C51428F3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4000500"/>
            <a:ext cx="1752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Steuerklasse,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Preis, Beschaffung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44628FE-0642-47D3-8A91-EF9104DF4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0" y="5562600"/>
            <a:ext cx="4953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Der Markt bekommt eine andere Suchrichtung.</a:t>
            </a:r>
          </a:p>
        </p:txBody>
      </p:sp>
    </p:spTree>
    <p:extLst>
      <p:ext uri="{BB962C8B-B14F-4D97-AF65-F5344CB8AC3E}">
        <p14:creationId xmlns:p14="http://schemas.microsoft.com/office/powerpoint/2010/main" val="1729536059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331F5C-5C4B-4A83-80A2-0B00B9566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C63A12-4C1C-492E-BAA0-EFA707E4D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D4F40DD-7A04-4C9B-82BF-72068E4CD5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9C4FBB9-F38B-4AC9-B796-97A4B3FD5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0CAB63-0B6A-4A92-ACB6-7C60E44D8B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DF71345-4F57-4B14-A57B-5A8F9A699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103C651-D8FF-40DC-9CF3-C38EA8E52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C782B82-1747-4663-81D0-2577649FC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BEISPIEL MEDIEN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77ABD82-0EF3-41E5-82CB-E284B4167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Vom Reichweitendenken zur Diskurswirkung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420EC84-DEE9-47F9-8B93-8DFDB0E6C3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Ein Format kann Reichweite erzeugen und zugleich Vertrauen oder Diskursfähigkeit schwächen.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09E707-1C4B-41B3-9A79-FFCCAAB61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A794A66-513A-425B-AE74-34C76BE2F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15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29D605E-C05E-414E-A5FB-5BFABCE522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3390900"/>
            <a:ext cx="24765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FDA90D9-2E4B-4435-9184-9291F414F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43300"/>
            <a:ext cx="2133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Alte Logik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9281E49-7470-41D0-A190-D0E6879D2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8671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4AE3B4D-4C81-4047-B987-FD3F9CBE7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057650"/>
            <a:ext cx="2133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Hohe Reichweite = hoher Erfolg.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6462921-6604-4712-A015-3619DF430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390900"/>
            <a:ext cx="28575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0C5A442-B08F-46C7-8F27-88BED38FE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543300"/>
            <a:ext cx="2514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WÖk-Frage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FBF2AA0-CE3F-4D01-AD33-B92003B81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8671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C49232D-9ED5-4055-87AB-8BA6DE0EF4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057650"/>
            <a:ext cx="2514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Resonanzräume und Wirkungspotenziale entstehen?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3C080FB-4503-47C1-8405-4F4929558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390900"/>
            <a:ext cx="28575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3264A55-F3F4-4D06-BF5B-3D2A4A155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2514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E414318-DC37-4040-9846-C030CF500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671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6FC5B01-B394-449D-B969-5813CD7611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057650"/>
            <a:ext cx="2514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Standards, Quellenklarheit, Moderation, Plattformverantwortung.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7A02F6B-4246-48C2-8422-E7AAAFCFE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6550" y="5410200"/>
            <a:ext cx="56769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24B46AF-57E3-43D5-A07F-690BB8504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5543550"/>
            <a:ext cx="533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Abgrenzung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E1A076C-CC9E-40EF-BBBF-81BF253A8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5791200"/>
            <a:ext cx="533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Medienwirkung ist nicht Zensur von Meinung, sondern Verantwortung für öffentliche Resonanzräume.</a:t>
            </a:r>
          </a:p>
        </p:txBody>
      </p:sp>
    </p:spTree>
    <p:extLst>
      <p:ext uri="{BB962C8B-B14F-4D97-AF65-F5344CB8AC3E}">
        <p14:creationId xmlns:p14="http://schemas.microsoft.com/office/powerpoint/2010/main" val="1670662866"/>
      </p:ext>
    </p:extLst>
  </p:cSld>
</p:sld>
</file>

<file path=ppt/slides/slide1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2F6457D-A2FD-448E-B391-E71C8AFDB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A0132B1-8FEC-41CF-BBBC-690F40A35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8674A2A-64D0-437B-BAA2-2CA26B47F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DFAC90C-F444-4E8A-ABA4-AEE0BA372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DCC8F49-5C34-4A2B-82D4-93ECA9A0A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B9F538F-CE27-4E4A-8FC2-D90A5B1CC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D9BE170-660B-44B4-988E-DBCDAF71B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8C8C80-485E-4005-8455-2734734AE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TRANSFERFRAGE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27D7439-2F4D-4D36-818F-819B1DCDD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Entwerfe eine einfache Wirkungsrückkopplung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280ACEA-31B4-4C56-A70C-FEF5D442A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Wähle ein Beispiel aus Wirtschaft, Politik, Kapital, Medien oder Alltag.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9C2176F-CFE3-4926-BA02-A53D26B3E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6984931-C4AE-43E5-92E5-CF4F0C37E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16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BB34AEF-82BE-4869-A1DB-D597723A4C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0480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22F19FD-98C8-42C7-ACA8-873364C49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813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C7AD300-7A13-4E14-A316-9F599FB65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31813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Auslöser?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25C66FA-1F8F-4B7A-8300-AC8D6A202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0480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56575FE-A956-4C22-A82E-3998C98B5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1813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6318C62-2127-4377-A709-0FFB3441C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1813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Potenziale/Risiken?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BC37105-0517-4AAE-8813-35C75B996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79095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1D6A02E-4C74-4392-A54A-F0C27CD2A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92430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46C5855-F3A6-445D-93E8-6B56029D2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392430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Zustandsveränderung?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1CFCDFC-F3D3-4DE2-8955-4358EC76B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379095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C505B37-39D5-47BA-9118-91F0A4D27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92430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ADE0ACF-1C2A-4487-A608-7DCD1757E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92430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Referenzrahmen?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6C1A84D-E694-4264-AC9A-E7FC2E00B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5339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74E869A-A049-408B-A078-E2D77477B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6672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2351726-60DF-42CD-B156-6CA80B80D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6672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Rückkopplung?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B53DAEB-77CD-45D8-8F18-6E39DE0B1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45339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4B99CE7-755B-416D-AFCC-80F276FE9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46672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FAA913F-6018-445A-80DF-053077E29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46672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Schutzmechanismen?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F138B2A-B35B-4A53-A8C6-4433A29F8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5562600"/>
            <a:ext cx="5600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CEEE3EC-B9CC-4286-B0AC-7E0230570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5715000"/>
            <a:ext cx="502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Nicht abstrakt bleiben: Rückkopplung an einer konkreten Entscheidung entwerfen.</a:t>
            </a:r>
          </a:p>
        </p:txBody>
      </p:sp>
    </p:spTree>
    <p:extLst>
      <p:ext uri="{BB962C8B-B14F-4D97-AF65-F5344CB8AC3E}">
        <p14:creationId xmlns:p14="http://schemas.microsoft.com/office/powerpoint/2010/main" val="734608263"/>
      </p:ext>
    </p:extLst>
  </p:cSld>
</p:sld>
</file>

<file path=ppt/slides/slide1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8EB9086-B74C-4FFF-9B54-6355DCE18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DEB4FD7-E96B-40F7-82A4-FF9BA4256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B68696C-B474-4525-BDBD-A62416006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609EB9F-94C4-41B3-920E-3446209A9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B54D466-78E2-4F1F-91E6-64881CD7A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A1E83B5-970C-4FF2-89CA-D57F239CA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853C4A5-267B-44A3-A6C2-14116FC34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BCC4AE3-3D69-4DA2-98F7-C8D41EAD8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ZUSAMMENFASSUNG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D95C716-0B42-4D7C-81DF-8D81E6CED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4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ersetzt nicht Freiheit - sie macht Freiheit wirklichkeitsfähiger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EEA6BB-7540-4126-900E-E47F203695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 neue Steuerungslogik macht Wirkung sichtbar, bewertet sie und führt sie in Entscheidungen zurück.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690328D-AA3E-4097-AA77-88466DBE1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0617DCE-7071-4AAA-A0EA-5C10CCABC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17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313E6F-4AD6-44A9-8BD7-1187DCD85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0289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FB1B48B-C187-40C0-94F2-A10BBC06B6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114675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21094CA-DF82-4F26-A924-4D9A0430E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3086100"/>
            <a:ext cx="6858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Rückkopplungsarchitektur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54C952-BB7C-45D3-9146-DCCB555D6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5623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207E203-DE22-44FB-98F2-1D6766E0D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3648075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67D1FD1-8CB0-46E5-9189-8BDDD400FE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3619500"/>
            <a:ext cx="6858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= Zustandsveränderung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66C9C42-8852-497F-9D1A-C754FAE18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0957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A346C4B-5A11-4EC2-8ADA-1DC73298F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181475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C212267-AF87-47FA-AB83-7CDBBEBAC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4152900"/>
            <a:ext cx="6858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Märkte bleiben, Signale werden besser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DE201C2-4E46-4374-A19C-7594806EE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6291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D72A550-4AD0-467E-ADAB-1E96BAFD6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714875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3879A09-F7CE-4273-8F3D-2C3457624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4686300"/>
            <a:ext cx="6858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Reporting allein reicht nicht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EF24663-C1B9-408C-9657-AFD9394BA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51625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9529A82-5D55-43C3-A305-0A8616E94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5248275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82BE582-2DA0-4D92-A98B-4957214F7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5219700"/>
            <a:ext cx="6858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Missbrauchsschutz ist Pflicht</a:t>
            </a:r>
          </a:p>
        </p:txBody>
      </p:sp>
    </p:spTree>
    <p:extLst>
      <p:ext uri="{BB962C8B-B14F-4D97-AF65-F5344CB8AC3E}">
        <p14:creationId xmlns:p14="http://schemas.microsoft.com/office/powerpoint/2010/main" val="1959259732"/>
      </p:ext>
    </p:extLst>
  </p:cSld>
</p:sld>
</file>

<file path=ppt/slides/slide1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BD78327-2385-4A7F-B363-B6D1B4C81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D1B6A53-E8E4-4DD3-9CCC-F5C605C99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F6F1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F67A33F-2867-4E7E-B1A7-8FADDA42E8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43E0705-7745-4A11-B1BA-253A2FC16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B431CC-B5DB-4B45-8A45-4CD2921FC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39222F8-98CA-4CE5-9274-BA124DE72D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6BC153F-6EAC-4C8D-923B-EBE361765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88543F8-54E8-449F-A704-1FB472324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ÜBERLEITUNG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ECB34B-17A5-4D9E-9FD0-5742282D6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Von Steuerungslogik zu Erfolg und Zukunft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9D75943-F6B7-4EC9-A442-291676B24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V04 fragt, warum Gewinn, Wachstum und Reichweite wichtige, aber unvollständige Erfolgsgrößen sind.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EED4855-3F7B-414C-8C81-CBB374C90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21570B1-F6A2-4E8F-8D1F-5ED6FF728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18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26E5175-B10D-4DF3-8EBA-5CC9099C8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429000"/>
            <a:ext cx="18669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A01FC2-A428-4007-A925-CE1AB8BAD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63855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V01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AAB8D34-025D-46FA-8FA1-E70DDE0D0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981450"/>
            <a:ext cx="152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Maßstabskrise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84ECB9-A4AE-4BBC-98E3-D77D9D3B7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429000"/>
            <a:ext cx="18669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1DC068D-B73E-4826-B1BF-3B0C06043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363855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V02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14ADF9B-3FF8-4864-B3CF-1C5E6290E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3981450"/>
            <a:ext cx="152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Kapital als Werkzeug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2568297-17BB-4D2C-A0F9-B37579B8D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429000"/>
            <a:ext cx="18669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B88CD5E-955E-4810-BB83-00D42AA89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63855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V03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49DC90E-5D1C-43AA-BEB3-2811079B0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981450"/>
            <a:ext cx="152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Rückkopplungslogik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663DDCD-C725-4325-8A0C-174A807B2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3429000"/>
            <a:ext cx="18669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73851B7-9563-4745-8602-66106FE52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63855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V04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C5D7CD7-07AE-42DD-9119-76C67BBD9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981450"/>
            <a:ext cx="152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Erfolg und Zukunft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64F550C-D230-43B8-83EE-8A1512771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19350" y="5257800"/>
            <a:ext cx="65913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Welche Zustände verändern Erfolgsgrößen - und in welche Richtung?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8AF7D63-1EC3-4AE2-A8A7-C20C6E0E9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829300"/>
            <a:ext cx="114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1243137577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D809C72-8731-4E83-A6B6-CA152B1EB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6CD115C-5B01-4399-8490-9FDEAE402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0BDC587-F62F-40F5-99AC-51F8AAF42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9312F9C-3364-4DAE-9AA5-BC27EB3C7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E97506B-92F8-42E7-987C-86ABE847A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249644-1651-453A-BDBF-717BAFCD1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D62E4AA-DE26-4D6D-BA46-5E98BEA8F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D622537-FE47-4101-AC46-2CBF5A3D0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RÜCKBLICK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930C343-8E27-4298-89D8-506C0C8CEF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V01 und V02 führen zur Steuerungsfrage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0751C7C-F209-496F-8232-AC6CF8405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Maßstabskrise und Kapitalrolle werden jetzt zu einer Rückkopplungslogik verbunden.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6206C65-915E-4227-9FE9-521977B8D7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73E1A60-D7EC-4A6F-987C-DA760006C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02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BF74E0F-754F-4249-8090-A102B4245C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352800"/>
            <a:ext cx="2238375" cy="1276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5544E53-58D3-4B88-9B48-BF83A936F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4950" y="3505200"/>
            <a:ext cx="1895475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V01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E15F96E-80CB-4C37-98C4-32FBD0F18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4950" y="38290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C93B6B1-8F34-4A0C-89CB-502F125FA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4950" y="4019550"/>
            <a:ext cx="1895475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 messen Bewegung,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aber nicht Richtung.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86270E6-9939-4240-AA40-048C41A29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33800" y="394335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B6AE630-8998-4FCE-9C86-40585EA73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33850" y="381952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A29525F-589A-4D5D-9919-1C5995AE7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352800"/>
            <a:ext cx="2238375" cy="1276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0004F4B-A86B-43CE-84C6-B8E56D37E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505200"/>
            <a:ext cx="1895475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V02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D58ABA0-E468-479C-9EDE-B312AFF98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8290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86C5FB4-BB43-492F-B112-D2ED7103B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019550"/>
            <a:ext cx="1895475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 bleibt Werkzeug,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Wirkung wird Kompass.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463F5C7-1113-4D09-9B5D-05945366E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394335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C0396DD-8F30-41AE-8090-2485901BBC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81952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C9BA082-BC33-4581-A95D-A9115E54D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352800"/>
            <a:ext cx="2238375" cy="1276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E9B9075-3A4F-48D0-AF81-935CD67CA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505200"/>
            <a:ext cx="1895475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V03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4FA3ECD-1020-401D-80F4-CC0280B3E4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8290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637BBE8-77A0-41AD-87CF-E21847DE2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4019550"/>
            <a:ext cx="1895475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Wirkung kehrt in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Entscheidungen zurück.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DF774D2-D405-444C-AAE2-303955FA0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62300" y="5334000"/>
            <a:ext cx="51054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2E9A5D8-AF54-462F-BC73-CD67F043C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5467350"/>
            <a:ext cx="4762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Systemfrage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868CCBB-D19A-4A2F-9087-FEFC0C4D3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5715000"/>
            <a:ext cx="4762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Welche Entscheidung verändert sich, wenn Wirkung bekannt und bewertet ist?</a:t>
            </a:r>
          </a:p>
        </p:txBody>
      </p:sp>
    </p:spTree>
    <p:extLst>
      <p:ext uri="{BB962C8B-B14F-4D97-AF65-F5344CB8AC3E}">
        <p14:creationId xmlns:p14="http://schemas.microsoft.com/office/powerpoint/2010/main" val="494730493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7DCE6E4-F3DF-4B3B-98D3-24040FA95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F90C89E-9C0B-46E3-8551-167EAA7B0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8A48124-6B7B-42D4-BC6E-D22B4139D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1A89CCA-E623-488C-A926-91936F9B1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0B16A39-5575-493D-84BB-AA4A61A0D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624CC6C-DFC4-4685-A5DC-43A7A6D508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5538717-13F3-49B9-AB0B-6894F8BDC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3587CE3-22AB-4667-9952-AC9763B34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ZENTRALER SATZ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1F6B6C3-30D2-4FC4-AEDA-BA44E0DBA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Reporting beschreibt. Wirkungsrückkopplung verändert.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0F79DDE-FB7A-4701-A802-751C04853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Eine Zahl im Bericht verändert noch keinen Preis, keinen Markt und keinen Investitionspfad.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FC10B91-0312-4349-AE55-E5A9E8DBE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547E529-B5B7-4D50-BCEC-1908A7D4E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03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4AF864-9890-450A-87B5-12A70D5A0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3352800"/>
            <a:ext cx="3143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BAA3E45-0753-4CB6-966F-3AC335E2B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47850" y="3505200"/>
            <a:ext cx="2800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Reporting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0DB80C6-E2D3-4413-8DAD-8D313DB15F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47850" y="38290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559C7F2-24EA-4651-825D-95CCFB90B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47850" y="4019550"/>
            <a:ext cx="28003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Daten sammeln, Risiken benennen, Zustände sichtbar machen.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B935924-2C8C-4A5A-B4B1-EF51029FE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3352800"/>
            <a:ext cx="3143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C326C92-8673-4037-B5EB-08D6592C5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3505200"/>
            <a:ext cx="2800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6215E19-FA39-42BF-9CD0-AD7C798BD2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38290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47EB418-A9C6-4BC7-894A-ACE81C215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4019550"/>
            <a:ext cx="28003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Bewertung verändert Preise, Steuern, Kapital, Beschaffung und Entscheidungen.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F821475-2FED-470D-8369-968B7A9BF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4038600"/>
            <a:ext cx="13525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2CD70E7-F451-4FC4-B42E-FD31DAD08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9147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6312D9E-88A4-412F-8A89-AD48983B1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5410200"/>
            <a:ext cx="5143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72BF2CF-CCBF-480D-BCF9-589CCAAE1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5562600"/>
            <a:ext cx="4572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WÖk beginnt dort, wo Wirkung entscheidungsrelevant wird.</a:t>
            </a:r>
          </a:p>
        </p:txBody>
      </p:sp>
    </p:spTree>
    <p:extLst>
      <p:ext uri="{BB962C8B-B14F-4D97-AF65-F5344CB8AC3E}">
        <p14:creationId xmlns:p14="http://schemas.microsoft.com/office/powerpoint/2010/main" val="324195223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E4D1E11-8D1E-4012-9423-C344B3E61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DF36449-DC52-482F-AD69-35A9F7ADE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8212513-7D85-459B-9118-D94DB1BB2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A279A40-9956-4B90-A941-4CA5D6008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F2FA31-903E-4743-89CB-28A649C66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334728-F06F-4931-A541-2D4CBC5F1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25C4221-8C86-436A-94AB-A5FB691CD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10387A-DC08-4C88-A32A-055EFA157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GRUNDVERSTÄNDNIS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8917985-0E1F-45AE-9CCB-51F8877F6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wird nicht erfunden - sie wird zurückgeführt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803AA26-F57A-4390-AA90-69CE5E55D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Produkte, Gesetze, Kredite und Medienbeiträge wirken bereits. Die WÖk macht diese Wirkung steuerungsrelevant.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C999138-B60B-440E-B6CA-631C720E7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387344D-B07F-401C-8653-4A7E20E481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04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3E1A136-29FA-4BCD-AC5E-05239FABE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409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2A321EA-A899-4908-B875-A57664269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4099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Produkt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26E723E-2646-4123-B8DE-A72F518E2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247C0F5-497C-4B77-804A-0946D3EBA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924300"/>
            <a:ext cx="17526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Rohstoffe, Nutzung,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Entsorgung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9708311-5FF0-4D46-AB18-35C04A64B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257550"/>
            <a:ext cx="2095500" cy="1409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FAF63B8-613D-4565-BDD8-18C1DEB81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4099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Kredit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B0F5E3E-25B5-43EC-A743-DF2C2FBE2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05A9D2B-1039-4B12-88F7-CD27B39EC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924300"/>
            <a:ext cx="17526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Projekte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möglich werden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5960C17-FB8B-4397-8D5A-3F54AF05A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257550"/>
            <a:ext cx="2095500" cy="1409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72BA5F1-C14B-4153-A7FF-DE1B92828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4099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Gesetz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878395E-C56C-4624-8A45-51316384D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B0A80F1-4745-4C25-BA86-BBC2D8FD7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924300"/>
            <a:ext cx="17526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Anreize und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Handlungsspielräume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2EBAE08-F2F1-4FAC-B52C-5F064EE77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3257550"/>
            <a:ext cx="2095500" cy="1409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B48E9FC-57AC-4621-AFF7-E059EA008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4099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Medienbeitrag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9FD8C1A-39DA-427A-B499-44EBED559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7338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359D983-FC64-421B-9B62-CD45BB019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72550" y="3924300"/>
            <a:ext cx="17526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Resonanzräume und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Wirkpfade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C7F047D-B0BB-4721-86C5-23D35D821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6100" y="5410200"/>
            <a:ext cx="52578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B83FB76-9D1B-4A7E-961E-F0E1C2DD1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5543550"/>
            <a:ext cx="4914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Leitfrage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7F5C4AF-DE57-4B26-A5E6-5C532B809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5791200"/>
            <a:ext cx="4914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Wie führen wir erkannte Wirkung in die Entscheidung zurück?</a:t>
            </a:r>
          </a:p>
        </p:txBody>
      </p:sp>
    </p:spTree>
    <p:extLst>
      <p:ext uri="{BB962C8B-B14F-4D97-AF65-F5344CB8AC3E}">
        <p14:creationId xmlns:p14="http://schemas.microsoft.com/office/powerpoint/2010/main" val="874869363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C8F8BE3-8667-4223-8C12-2184E7A49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2AF9A9B-8EF9-4BD9-BA27-E4B1D59D3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F9E57E6-E7DD-4B5B-A7A9-4929013001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D4D70D3-4745-4F87-8632-7B888805E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8F84C88-727D-437A-B230-1737D6F3B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18DC3DE-5FB6-4A74-925C-36F5CBAE5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A1A053-4A7E-4320-A7D3-70A589095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65EB89-7DAD-4B2D-BEB1-A2115EB17E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DENKMODELL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CCD88E-3E9A-4CF1-A2AE-C761317EA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Das Wirkungsrad macht das System lernfähig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1953134-7AD5-48FE-80DF-D29FD1356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Handlungen erzeugen Wirkungspotenziale, Bewertung führt zu Lenkung, Rückkopplung prüft das Ergebnis.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FAF6437-A36F-4DA5-9320-172ABF7E65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4DCA95D-968E-411F-A39B-811A23745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05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667E128-E183-4508-8D85-377EED872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3086100"/>
            <a:ext cx="2819400" cy="2819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F81295-8F77-4786-AD07-3ABF09FD1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3829050"/>
            <a:ext cx="1333500" cy="1333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1040F25-8930-4B1B-9CD4-ACB0976A5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4248150"/>
            <a:ext cx="11049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Mensch</a:t>
            </a:r>
          </a:p>
          <a:p xmlns:a="http://schemas.openxmlformats.org/drawingml/2006/main">
            <a:pPr algn="ctr">
              <a:defRPr sz="11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Planet</a:t>
            </a:r>
          </a:p>
          <a:p xmlns:a="http://schemas.openxmlformats.org/drawingml/2006/main">
            <a:pPr algn="ctr">
              <a:defRPr sz="11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Demokratie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AC15E06-D0E2-43AA-BAFB-88AD726E6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95925" y="2752725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8A7AC22-9769-4265-B798-54B85910F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2924175"/>
            <a:ext cx="57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Handlung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A069A8E-3D1B-4984-9F3B-F22C5C589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2733" y="3165617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5B333E3-DFAC-4CE4-84C7-BC6AC3759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40358" y="3337067"/>
            <a:ext cx="57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Potenzial/Risiko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430D08D-119A-43A0-B9BC-3C41B5F2C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4208" y="4407217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6F95BAB-7C7C-44E7-980D-49C8EEB59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1833" y="4578667"/>
            <a:ext cx="57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Zustands-</a:t>
            </a:r>
          </a:p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veränderung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30ECC96-70FF-4FF2-A7DE-FAF7CE546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31546" y="5503129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A2440"/>
          </a:solidFill>
          <a:ln xmlns:a="http://schemas.openxmlformats.org/drawingml/2006/main" w="9525">
            <a:solidFill>
              <a:srgbClr val="1A2440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CE50CDD-CDCE-4A46-B64E-38E835A4B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79171" y="5674579"/>
            <a:ext cx="57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Bewertung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A3CA70F-DE5A-42F2-A4EE-60BB646EA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652" y="5210036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9B98AA5-C4C2-4AAD-B2EE-82602C549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277" y="5381486"/>
            <a:ext cx="57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Lenkung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ECEA819-AB2D-47ED-854A-7B375EBEB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17030" y="3869332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04F683C-18D6-473F-A592-6BF9A39F7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64655" y="4040782"/>
            <a:ext cx="57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Anreize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BB3865D-D64F-4639-9AC5-3A1E86AE0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91075" y="2941589"/>
            <a:ext cx="666750" cy="666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DF30D19-623A-4EEA-B9C6-8730D4BE9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3113039"/>
            <a:ext cx="571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Lernen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13E58C4-1F07-4A5A-A2FD-023BE3EDF4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219700"/>
            <a:ext cx="27813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564D081-E736-4293-9397-3A9F069B5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5353050"/>
            <a:ext cx="24384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Prozesslogik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93BC1B1-F214-4383-A387-2DEB0B150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5600700"/>
            <a:ext cx="2438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Rückkopplung macht aus Messung eine lernende Steuerungsarchitektur.</a:t>
            </a:r>
          </a:p>
        </p:txBody>
      </p:sp>
    </p:spTree>
    <p:extLst>
      <p:ext uri="{BB962C8B-B14F-4D97-AF65-F5344CB8AC3E}">
        <p14:creationId xmlns:p14="http://schemas.microsoft.com/office/powerpoint/2010/main" val="406529150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C74ED95-3045-4994-A4B8-5734B4014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C474751-30C1-4992-B00C-49B243DD1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0A0C26F-E274-40ED-A182-E8164FBAA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DC7C465-6660-4ECB-BCDA-961BB40FE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DC47BEF-7459-4F16-854E-55CE08E0D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EB5473-D605-45A5-B042-4B8356B1A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3116D01-B10A-4EC1-A3A9-3D6361CA0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B97210C-4185-4CA7-871D-1AC38F988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ABGRENZUNG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6541A0D-E472-41A0-9FF3-9EA1864B8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Keine Planwirtschaft: bessere Signale statt Befehle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8AD43FD-ED27-4890-9B52-CBE33A6FF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 WÖk ersetzt dezentrale Entscheidungen nicht, sondern verbessert ihre Informations- und Anreizlage.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A153D35-E874-4AB7-BB1B-53C7A527F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7D59C09-EACB-47CE-8BD7-A4AF5F6CDC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06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BC5212E-FF48-4689-89B7-D39567490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3429000"/>
            <a:ext cx="30480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D8D3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E442376-2B52-427E-9BE9-D24DC6D1F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3581400"/>
            <a:ext cx="2705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Befehl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75F466B-344A-4357-A34B-5B119A57F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39052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6C92621-82D5-4DF5-B557-EA1C9021F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4095750"/>
            <a:ext cx="27051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Zentrale Kontrolle entscheidet, was produziert oder gewählt wird.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EDE485F-CDE4-46F5-A587-A68DE5750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429000"/>
            <a:ext cx="30480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CD32EC-0DE0-46BB-9696-04BAAA58D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3581400"/>
            <a:ext cx="2705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6DCF341-D4E0-42BE-8FBD-7290FA32C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39052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F9116BC-541B-49DE-9FD6-626590C72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4095750"/>
            <a:ext cx="27051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Folgen werden sichtbar und wirken auf Preis, Kapital, Beschaffung und Information.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66560A5-90CA-4A3C-BE46-A95A0B2DA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0" y="3790950"/>
            <a:ext cx="533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2700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2700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≠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6CC8F83-595A-4128-8ED4-7AE792E71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5467350"/>
            <a:ext cx="60579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24D0754-8445-4000-A90D-31FFA8872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5619750"/>
            <a:ext cx="54864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Märkte suchen in der Richtung, in der Signale gesetzt werden.</a:t>
            </a:r>
          </a:p>
        </p:txBody>
      </p:sp>
    </p:spTree>
    <p:extLst>
      <p:ext uri="{BB962C8B-B14F-4D97-AF65-F5344CB8AC3E}">
        <p14:creationId xmlns:p14="http://schemas.microsoft.com/office/powerpoint/2010/main" val="222013506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5E5EE61-E4DC-4ED9-B0D3-1E185793B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A7173C3-9F9C-456B-9D6C-8AF6C7139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7E77349-1A86-4022-A6E7-B64731456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ACB7C26-663E-44C9-8075-DBFDA2798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AAD92A5-B95F-40CB-951F-32DDAA4AE4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E45B73D-B636-4FD1-8A67-3FD5BD280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C07E76E-D364-4E89-BAB2-9724C2277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DED1151-DACB-43E3-8D33-708F2C1C5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WIRTSCHAFT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1198AE7-8E95-475D-BE08-8180F4DB1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Produkte, Preise und Lieferketten werden wirkungsfähig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27AC4BF-8689-4115-9F56-64DE48758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Ein Produkt ist verdichtete Lieferkette: Material, Arbeit, Energie, Wasser, Nutzung, Reparatur und Entsorgung.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C7A8770-17F4-4B52-8653-68C375634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1C8A850-C22C-4171-B672-76943533F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07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3AB3A9E-2EA8-4DB6-A152-EB9C1E09B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371850"/>
            <a:ext cx="2095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1E22EF-DDBC-454B-8E57-06C848E22B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5242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WÖk-ID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2963032-4992-4C52-A982-00FDA7659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8481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27B5C30-5C21-4682-A7E0-27C9AECE5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3860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Identität und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Datenanker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BAD1ADC-EEFB-402F-9DA8-F2C8D405A6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05150" y="3962400"/>
            <a:ext cx="3619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D4C21EA-E065-47C5-87FE-EB6670589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38385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A271E95-F368-4525-98E9-FB5921E714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371850"/>
            <a:ext cx="2095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42FB832-5F44-4954-B25E-8F4B9B8F3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5242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Scorecard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86977F6-D7B7-4705-A664-910E25B44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8481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B8436BA-EF3A-460B-A58C-D0874BAEC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3860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Wirkung sichtbar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machen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409D1B4-B7D0-4FF1-BB57-8AD77ECA3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3962400"/>
            <a:ext cx="3619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429D817-88EB-4862-8F69-FEC5EC2FA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8385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477C8E4-F292-4AFA-98F4-35FDBF579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371850"/>
            <a:ext cx="2095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8969978-4249-42B1-AB54-AF4420F03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5242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Benchmark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57DF605-C264-4727-90DF-D384C0D00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8481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65A1509-EC2D-479C-AFD3-3B2AF84F0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3860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Vergleich und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Grenzen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B4841F2-B3E1-4533-8341-642F82BE38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1050" y="3962400"/>
            <a:ext cx="3619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5C77F36-CE46-4DFB-85B4-4B00190E4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38385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3265020-E3EF-45C4-A5F4-F8635D5B2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371850"/>
            <a:ext cx="2095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72093EE-62F3-487E-B40B-40407E944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524250"/>
            <a:ext cx="1752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EAE09AF-69B3-4288-AF95-EFA9D34B4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8481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E1A6413-F464-4A34-80FD-9A2D50AFB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38600"/>
            <a:ext cx="175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Steuerklasse, Preis,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Beschaffung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683AFD0-FC11-46C5-96E5-15069227F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5429250"/>
            <a:ext cx="5143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51C697F-88E5-43BA-B98E-BE9944D9C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5562600"/>
            <a:ext cx="480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Marktlogik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5BCB681-FFB5-4002-974B-399B4A086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5810250"/>
            <a:ext cx="48006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Schlechte Wirkung verliert versteckte Vorteile. Wettbewerb sucht bessere Wirkung.</a:t>
            </a:r>
          </a:p>
        </p:txBody>
      </p:sp>
    </p:spTree>
    <p:extLst>
      <p:ext uri="{BB962C8B-B14F-4D97-AF65-F5344CB8AC3E}">
        <p14:creationId xmlns:p14="http://schemas.microsoft.com/office/powerpoint/2010/main" val="5390890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09C83ED-7DDB-4082-9B75-FCCE539F9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6CCB13B-F2A5-4329-ABDA-5AB253774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ACE24E0-696E-49F0-A812-0EE08B3E9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2F47CBD-2ABC-45E6-B4E3-EC0578151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E36627-CA74-45CA-BDF1-07310C32C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C7E6C51-C000-481E-8D98-635A47212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7B61BF-C9DB-4B13-A73D-9DA265C6D7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AF62F86-AEC3-4624-9468-271F8953B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AD59F43-B443-4F7B-B320-0337C6908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4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Wirkungshaushalt und Beschaffung ändern die Staatslogik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E3B87F7-678A-4E42-BF70-F3D4E9294F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Nicht nur: Wie viel Geld wurde eingesetzt? Sondern: Welche Zustände wurden verändert?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9ADF976-68C5-42DB-A319-142257C5F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BABBE5-5ED0-4494-A91E-59B96550E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08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E3C603D-54A7-416A-A693-9AA4ECCF0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276600"/>
            <a:ext cx="266700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D513C4-2B1A-49CC-89CE-0ADFB2E2B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429000"/>
            <a:ext cx="2324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Ausgabenlogik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C0E1C46-094E-4AA0-B1DF-B37725341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8125461-6DBF-41B3-B026-CDB02C8E9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943350"/>
            <a:ext cx="23241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Budget, Fördermittel, Mittelabfluss und Programmstatus.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A3C981F-A0A5-4D61-89E9-ED1F58CEBC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276600"/>
            <a:ext cx="266700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0CA5A0A-7853-469F-9FFC-07C7FD22F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429000"/>
            <a:ext cx="2324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Wirkungslogik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713DD74-4C64-41BC-A926-D6F67785B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279EAFA-95A3-45EF-AE19-2C4BC1C2E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943350"/>
            <a:ext cx="23241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Zustandsveränderung, Nebenwirkung, Engpass und Wirkungsempfänger.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BE374E8-25BB-4E60-85AF-36CB11D55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276600"/>
            <a:ext cx="266700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F5DBBE7-91C2-48B5-B027-5E2655DB05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429000"/>
            <a:ext cx="2324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0FD2714-ED2B-49A2-B62A-47FBA7D20B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7C1320A-58E5-44A3-B2AD-2B7BF06460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943350"/>
            <a:ext cx="23241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Haushalt, Vergabe, Förderung und Gesetzesfolgen werden angepasst.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D06E6AD-E60C-4892-8D5E-AE73C2476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505450"/>
            <a:ext cx="5753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42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Der Staat wird Rückkopplungsarchitekt, nicht allmächtiger Planer.</a:t>
            </a:r>
          </a:p>
        </p:txBody>
      </p:sp>
    </p:spTree>
    <p:extLst>
      <p:ext uri="{BB962C8B-B14F-4D97-AF65-F5344CB8AC3E}">
        <p14:creationId xmlns:p14="http://schemas.microsoft.com/office/powerpoint/2010/main" val="706297678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CE4AC3B-3B85-4088-8CFF-4188533B9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84C2C4C-57AE-4073-9C4E-F690D4865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9978995-D3B5-47F9-AC7F-41226C8B9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9B9E89-4F82-4177-B126-98B29704A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89CBC2F-D2A4-491D-81F7-077E3EF636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00D3CBC-96B7-4BF3-AFAE-59886D209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D1DA549-5450-470D-9728-5711461499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D4CFB3E-2EE2-469A-A923-11ADCC6CC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381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KAPITAL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353FD59-7FF8-490B-81B2-2F34D9AA9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858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Rendite plus Wirkung gibt Kapital Richtung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B6FE635-B08A-4229-A8E9-8FA9713CFE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66950"/>
            <a:ext cx="8001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 bleibt Werkzeug, aber Kapitalentscheidungen prüfen Netto-Wirkung, Resilienz und Transformationsbeitrag.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C916D59-EC78-4397-8A57-74765EA8B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V03 Neue Steuerungslogik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5A482A6-A9DC-4A67-B825-58B59CE92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09 / 18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B3AF87B-0BE1-4CE3-8A77-E0758A12A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33750"/>
            <a:ext cx="2476500" cy="1676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DB2793-1649-486A-9D8B-8D342D7C7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486150"/>
            <a:ext cx="2133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Alte Frage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C8EC190-F616-4DA9-82AD-9B18A56AD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88C7EF3-30A4-46CB-95AE-05E3688AF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000500"/>
            <a:ext cx="21336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Rendite, Risiko,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Liquidität, Sicherheiten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38C4355-F733-4173-8F93-3388A02AB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333750"/>
            <a:ext cx="2476500" cy="1676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A30C4B6-EA0C-45E9-958F-39DAC3588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486150"/>
            <a:ext cx="2133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Neue Zusatzfrage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128CAD3-9073-4EAB-8D8F-B0D14537E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68FF19F-9DEA-46FE-813D-A253AF53D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000500"/>
            <a:ext cx="21336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Wirkung entsteht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für Mensch, Planet,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Demokratie?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D282504-6241-4E41-AD78-A45975D96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333750"/>
            <a:ext cx="2476500" cy="1676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D6D9EE3-365D-41D0-95E7-B59CB38D3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486150"/>
            <a:ext cx="2133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Instrumente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92A1057-6F03-4AA5-82B2-6919BFD7E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B2CE036-791C-4FA1-959E-880EFCA3E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4000500"/>
            <a:ext cx="21336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T-SROI, Wirkungsfonds,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Kapitalzugang,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Versicherbarkeit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15746AA-807B-4DA7-8010-D33AFDC39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5467350"/>
            <a:ext cx="50673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4160FD3-71B1-4A73-A5FE-8D3B52988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5600700"/>
            <a:ext cx="47244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Korrektur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E374987-B129-4489-98CF-70EC60F52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5848350"/>
            <a:ext cx="4724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Kapital entscheidet, welche Zukunft möglich wird. Wirkung bestimmt die Richtung.</a:t>
            </a:r>
          </a:p>
        </p:txBody>
      </p:sp>
    </p:spTree>
    <p:extLst>
      <p:ext uri="{BB962C8B-B14F-4D97-AF65-F5344CB8AC3E}">
        <p14:creationId xmlns:p14="http://schemas.microsoft.com/office/powerpoint/2010/main" val="37101016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2026-05-29T07:33:35.9630000Z</dcterms:created>
  <dcterms:modified xsi:type="dcterms:W3CDTF">2026-05-29T07:33:35.9630000Z</dcterms:modified>
</coreProperties>
</file>